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1" r:id="rId4"/>
    <p:sldId id="292" r:id="rId5"/>
    <p:sldId id="259" r:id="rId6"/>
    <p:sldId id="262" r:id="rId7"/>
    <p:sldId id="273" r:id="rId8"/>
    <p:sldId id="274" r:id="rId9"/>
    <p:sldId id="266" r:id="rId10"/>
    <p:sldId id="267" r:id="rId11"/>
    <p:sldId id="276" r:id="rId12"/>
    <p:sldId id="277" r:id="rId13"/>
    <p:sldId id="278" r:id="rId14"/>
    <p:sldId id="268" r:id="rId15"/>
    <p:sldId id="279" r:id="rId16"/>
    <p:sldId id="269" r:id="rId17"/>
    <p:sldId id="280" r:id="rId18"/>
    <p:sldId id="283" r:id="rId19"/>
    <p:sldId id="284" r:id="rId20"/>
    <p:sldId id="281" r:id="rId21"/>
    <p:sldId id="287" r:id="rId22"/>
    <p:sldId id="286" r:id="rId23"/>
    <p:sldId id="282" r:id="rId24"/>
    <p:sldId id="288" r:id="rId25"/>
    <p:sldId id="289" r:id="rId26"/>
    <p:sldId id="293" r:id="rId27"/>
    <p:sldId id="294" r:id="rId28"/>
    <p:sldId id="25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34">
          <p15:clr>
            <a:srgbClr val="A4A3A4"/>
          </p15:clr>
        </p15:guide>
        <p15:guide id="2" pos="2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00FF"/>
    <a:srgbClr val="DF3621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034"/>
        <p:guide pos="29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4.jpeg"/><Relationship Id="rId10" Type="http://schemas.openxmlformats.org/officeDocument/2006/relationships/image" Target="../media/image10.png"/><Relationship Id="rId4" Type="http://schemas.openxmlformats.org/officeDocument/2006/relationships/slide" Target="slide17.xml"/><Relationship Id="rId9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kcsonvol.gov35.ru/2018/04/19/&#208;&#178;-&#208;&#186;&#209;&#134;&#209;&#129;&#208;&#190;&#208;&#189;-&#208;&#179;-&#208;&#178;&#208;&#190;&#208;&#187;&#208;&#190;&#208;&#179;&#208;&#180;&#209;&#139;-&#208;&#180;&#208;&#190;&#208;&#178;&#208;&#181;&#209;&#128;&#208;&#184;&#208;&#181;-&#208;&#190;&#208;&#177;&#209;&#129;&#209;&#131;&#208;&#180;&#208;&#184;&#208;&#187;&#208;&#184;-&#208;&#178;&#208;&#190;/" TargetMode="External"/><Relationship Id="rId3" Type="http://schemas.openxmlformats.org/officeDocument/2006/relationships/hyperlink" Target="https://ru.depositphotos.com/stock-photos/&#208;&#177;&#208;&#181;&#208;&#187;&#209;&#139;&#208;&#181;-&#209;&#135;&#208;&#181;&#208;&#187;&#208;&#190;&#208;&#178;&#208;&#181;&#209;&#135;&#208;&#186;&#208;&#184;-3d.html?qview=7299092" TargetMode="External"/><Relationship Id="rId7" Type="http://schemas.openxmlformats.org/officeDocument/2006/relationships/hyperlink" Target="https://st.depositphotos.com/1555678/1218/i/950/depositphotos_12187809-stock-photo-3d-white-reads-a-book.jpg" TargetMode="External"/><Relationship Id="rId2" Type="http://schemas.openxmlformats.org/officeDocument/2006/relationships/hyperlink" Target="http://montessori-books.ru/grammaticheskie-korobki-montessori-sovremennyy-russkiy-yazyk-elektronnyy-albom-odnogo-montessori-material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depositphotos.com/stock-photos/&#208;&#177;&#208;&#181;&#208;&#187;&#209;&#139;&#208;&#181;-&#209;&#135;&#208;&#181;&#208;&#187;&#208;&#190;&#208;&#178;&#208;&#181;&#209;&#135;&#208;&#186;&#208;&#184;-3d.html?qview=5551540" TargetMode="External"/><Relationship Id="rId5" Type="http://schemas.openxmlformats.org/officeDocument/2006/relationships/hyperlink" Target="%20https:/ru.depositphotos.com/stock-photos/&#208;&#177;&#208;&#181;&#208;&#187;&#209;&#139;&#208;&#181;-&#209;&#135;&#208;&#181;&#208;&#187;&#208;&#190;&#208;&#178;&#208;&#181;&#209;&#135;&#208;&#186;&#208;&#184;-3d.html?qview=17826449" TargetMode="External"/><Relationship Id="rId4" Type="http://schemas.openxmlformats.org/officeDocument/2006/relationships/hyperlink" Target="https://ru.depositphotos.com/stock-photos/&#208;&#177;&#208;&#181;&#208;&#187;&#209;&#139;&#208;&#181;-&#209;&#135;&#208;&#181;&#208;&#187;&#208;&#190;&#208;&#178;&#208;&#181;&#209;&#135;&#208;&#186;&#208;&#184;-3d.html?qview=5551537" TargetMode="External"/><Relationship Id="rId9" Type="http://schemas.openxmlformats.org/officeDocument/2006/relationships/hyperlink" Target="http://www.lenagold.ru/fon/clipart/l/lud.html%0d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papillondereve.p.a.pic.centerblog.net/5f5774e4.png" TargetMode="External"/><Relationship Id="rId3" Type="http://schemas.openxmlformats.org/officeDocument/2006/relationships/hyperlink" Target="http://img-fotki.yandex.ru/get/5634/136487634.a3b/0_d5b7c_44e066c2_XL.png" TargetMode="External"/><Relationship Id="rId7" Type="http://schemas.openxmlformats.org/officeDocument/2006/relationships/hyperlink" Target="http://img-fotki.yandex.ru/get/6429/28257045.10db/0_a8b1a_e5c00db1_XL.png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703/28257045.10db/0_a8b06_ba691d72_XL.png" TargetMode="External"/><Relationship Id="rId5" Type="http://schemas.openxmlformats.org/officeDocument/2006/relationships/hyperlink" Target="http://img-fotki.yandex.ru/get/6703/28257045.10da/0_a8af5_549a1244_XL.png" TargetMode="External"/><Relationship Id="rId4" Type="http://schemas.openxmlformats.org/officeDocument/2006/relationships/hyperlink" Target="http://energyru.com/vector-clipart/objects-and-things/226-svitki-pero-chernilnica-i-knigi-v-vektore.html" TargetMode="External"/><Relationship Id="rId9" Type="http://schemas.openxmlformats.org/officeDocument/2006/relationships/hyperlink" Target="http://www.ailona.ru/_ph/97/725785527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6.jpeg"/><Relationship Id="rId18" Type="http://schemas.openxmlformats.org/officeDocument/2006/relationships/slide" Target="slide26.xml"/><Relationship Id="rId3" Type="http://schemas.openxmlformats.org/officeDocument/2006/relationships/slide" Target="slide8.xml"/><Relationship Id="rId7" Type="http://schemas.openxmlformats.org/officeDocument/2006/relationships/image" Target="../media/image3.jpeg"/><Relationship Id="rId12" Type="http://schemas.openxmlformats.org/officeDocument/2006/relationships/image" Target="../media/image5.jpeg"/><Relationship Id="rId17" Type="http://schemas.openxmlformats.org/officeDocument/2006/relationships/image" Target="../media/image9.jpeg"/><Relationship Id="rId2" Type="http://schemas.openxmlformats.org/officeDocument/2006/relationships/slide" Target="slide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4.jpeg"/><Relationship Id="rId5" Type="http://schemas.openxmlformats.org/officeDocument/2006/relationships/slide" Target="slide14.xml"/><Relationship Id="rId15" Type="http://schemas.openxmlformats.org/officeDocument/2006/relationships/slide" Target="slide23.xml"/><Relationship Id="rId10" Type="http://schemas.openxmlformats.org/officeDocument/2006/relationships/slide" Target="slide17.xml"/><Relationship Id="rId4" Type="http://schemas.openxmlformats.org/officeDocument/2006/relationships/slide" Target="slide10.xml"/><Relationship Id="rId9" Type="http://schemas.openxmlformats.org/officeDocument/2006/relationships/image" Target="../media/image11.jpeg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475656" y="170120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Словосочетание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(опорный конспект)</a:t>
            </a: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765" y="4293235"/>
            <a:ext cx="4463415" cy="17284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>
              <a:spcBef>
                <a:spcPts val="0"/>
              </a:spcBef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Качко Оксана Владимировна, учитель русского языка и литературы</a:t>
            </a:r>
          </a:p>
        </p:txBody>
      </p:sp>
      <p:sp>
        <p:nvSpPr>
          <p:cNvPr id="2" name="Управляющая кнопка: сведения 1">
            <a:hlinkClick r:id="rId2" action="ppaction://hlinksldjump" highlightClick="1"/>
          </p:cNvPr>
          <p:cNvSpPr/>
          <p:nvPr/>
        </p:nvSpPr>
        <p:spPr>
          <a:xfrm>
            <a:off x="5650830" y="5769746"/>
            <a:ext cx="577284" cy="503917"/>
          </a:xfrm>
          <a:prstGeom prst="actionButtonInformation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Замещающее содержимое 31" descr="главный 3"/>
          <p:cNvPicPr>
            <a:picLocks noGrp="1" noChangeAspect="1"/>
          </p:cNvPicPr>
          <p:nvPr>
            <p:ph idx="1"/>
          </p:nvPr>
        </p:nvPicPr>
        <p:blipFill>
          <a:blip r:embed="rId2"/>
          <a:srcRect l="22852"/>
          <a:stretch>
            <a:fillRect/>
          </a:stretch>
        </p:blipFill>
        <p:spPr>
          <a:xfrm>
            <a:off x="7020272" y="549275"/>
            <a:ext cx="1559848" cy="1404620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115060" y="549275"/>
            <a:ext cx="5654675" cy="11049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/>
              <a:t>Виды словосочетаний по главному слову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001067" y="3253423"/>
            <a:ext cx="2326005" cy="5638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 smtClean="0">
                <a:hlinkClick r:id="rId3" action="ppaction://hlinksldjump"/>
              </a:rPr>
              <a:t>Глагольные</a:t>
            </a:r>
            <a:r>
              <a:rPr lang="ru-RU" altLang="en-US" sz="2800" b="1" dirty="0" smtClean="0"/>
              <a:t> </a:t>
            </a:r>
            <a:endParaRPr lang="ru-RU" altLang="en-US" sz="28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157855" y="3298985"/>
            <a:ext cx="2327910" cy="5638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 smtClean="0">
                <a:hlinkClick r:id="rId4" action="ppaction://hlinksldjump"/>
              </a:rPr>
              <a:t>Именные</a:t>
            </a:r>
            <a:endParaRPr lang="ru-RU" altLang="en-US" sz="28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83260" y="3285490"/>
            <a:ext cx="1969135" cy="5638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>
                <a:hlinkClick r:id="rId5" action="ppaction://hlinksldjump"/>
              </a:rPr>
              <a:t>Наречные</a:t>
            </a:r>
            <a:endParaRPr lang="ru-RU" altLang="en-US" sz="2800" b="1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3260" y="1746250"/>
            <a:ext cx="76130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 smtClean="0"/>
              <a:t>Вид словосочетания </a:t>
            </a:r>
            <a:r>
              <a:rPr lang="ru-RU" altLang="en-US" sz="2800" dirty="0"/>
              <a:t>по главному слову определяется по части речи, которой выражено главное слово.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961640" y="3877310"/>
            <a:ext cx="1448487" cy="1306545"/>
            <a:chOff x="9128" y="1597"/>
            <a:chExt cx="2107" cy="1884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9128" y="1597"/>
              <a:ext cx="2107" cy="174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sz="1400" b="1"/>
            </a:p>
          </p:txBody>
        </p:sp>
        <p:sp>
          <p:nvSpPr>
            <p:cNvPr id="11" name="Текстовое поле 10"/>
            <p:cNvSpPr txBox="1"/>
            <p:nvPr/>
          </p:nvSpPr>
          <p:spPr>
            <a:xfrm>
              <a:off x="9617" y="1885"/>
              <a:ext cx="1440" cy="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+mj-lt"/>
                  <a:cs typeface="+mj-lt"/>
                </a:rPr>
                <a:t>С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355068" y="3923656"/>
            <a:ext cx="998220" cy="855689"/>
            <a:chOff x="8792" y="3939"/>
            <a:chExt cx="1474" cy="1320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8792" y="3939"/>
              <a:ext cx="1474" cy="1247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/>
                <a:t> </a:t>
              </a:r>
            </a:p>
          </p:txBody>
        </p:sp>
        <p:sp>
          <p:nvSpPr>
            <p:cNvPr id="21" name="Текстовое поле 20"/>
            <p:cNvSpPr txBox="1"/>
            <p:nvPr/>
          </p:nvSpPr>
          <p:spPr>
            <a:xfrm>
              <a:off x="9128" y="4169"/>
              <a:ext cx="1051" cy="1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379151" y="5146170"/>
            <a:ext cx="1172210" cy="655320"/>
            <a:chOff x="10489" y="4266"/>
            <a:chExt cx="1846" cy="1032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10489" y="4266"/>
              <a:ext cx="1526" cy="920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b="1"/>
            </a:p>
          </p:txBody>
        </p:sp>
        <p:sp>
          <p:nvSpPr>
            <p:cNvPr id="24" name="Текстовое поле 23"/>
            <p:cNvSpPr txBox="1"/>
            <p:nvPr/>
          </p:nvSpPr>
          <p:spPr>
            <a:xfrm>
              <a:off x="10883" y="4379"/>
              <a:ext cx="145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200" b="1">
                  <a:solidFill>
                    <a:schemeClr val="bg1"/>
                  </a:solidFill>
                  <a:latin typeface="+mj-lt"/>
                  <a:cs typeface="+mj-lt"/>
                </a:rPr>
                <a:t>Ч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13236" y="4659021"/>
            <a:ext cx="1021080" cy="1354455"/>
            <a:chOff x="9355" y="6534"/>
            <a:chExt cx="1608" cy="2133"/>
          </a:xfrm>
        </p:grpSpPr>
        <p:sp>
          <p:nvSpPr>
            <p:cNvPr id="26" name="Равнобедренный треугольник 25"/>
            <p:cNvSpPr/>
            <p:nvPr/>
          </p:nvSpPr>
          <p:spPr>
            <a:xfrm>
              <a:off x="9355" y="6534"/>
              <a:ext cx="1002" cy="202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27" name="Текстовое поле 26"/>
            <p:cNvSpPr txBox="1"/>
            <p:nvPr/>
          </p:nvSpPr>
          <p:spPr>
            <a:xfrm>
              <a:off x="9355" y="7555"/>
              <a:ext cx="160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М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15599" y="3872445"/>
            <a:ext cx="1566545" cy="1178560"/>
            <a:chOff x="8570" y="6534"/>
            <a:chExt cx="2467" cy="1856"/>
          </a:xfrm>
        </p:grpSpPr>
        <p:sp>
          <p:nvSpPr>
            <p:cNvPr id="14" name="Овал 13"/>
            <p:cNvSpPr/>
            <p:nvPr/>
          </p:nvSpPr>
          <p:spPr>
            <a:xfrm>
              <a:off x="8570" y="6534"/>
              <a:ext cx="1919" cy="18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19" name="Текстовое поле 18"/>
            <p:cNvSpPr txBox="1"/>
            <p:nvPr/>
          </p:nvSpPr>
          <p:spPr>
            <a:xfrm>
              <a:off x="9015" y="6647"/>
              <a:ext cx="2022" cy="17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148080" y="3933190"/>
            <a:ext cx="628650" cy="712470"/>
            <a:chOff x="11282" y="7834"/>
            <a:chExt cx="990" cy="1122"/>
          </a:xfrm>
        </p:grpSpPr>
        <p:sp>
          <p:nvSpPr>
            <p:cNvPr id="15" name="Овал 14"/>
            <p:cNvSpPr/>
            <p:nvPr/>
          </p:nvSpPr>
          <p:spPr>
            <a:xfrm>
              <a:off x="11282" y="7882"/>
              <a:ext cx="991" cy="107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6" name="Текстовое поле 35"/>
            <p:cNvSpPr txBox="1"/>
            <p:nvPr/>
          </p:nvSpPr>
          <p:spPr>
            <a:xfrm>
              <a:off x="11344" y="7834"/>
              <a:ext cx="866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Н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814185" y="4846946"/>
            <a:ext cx="937260" cy="966470"/>
            <a:chOff x="7592" y="8369"/>
            <a:chExt cx="1476" cy="152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7592" y="8369"/>
              <a:ext cx="1476" cy="1522"/>
              <a:chOff x="11282" y="1544"/>
              <a:chExt cx="1918" cy="185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1282" y="1544"/>
                <a:ext cx="1919" cy="185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11509" y="1658"/>
                <a:ext cx="1474" cy="1247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en-US"/>
                  <a:t> </a:t>
                </a:r>
              </a:p>
            </p:txBody>
          </p:sp>
        </p:grpSp>
        <p:sp>
          <p:nvSpPr>
            <p:cNvPr id="34" name="Текстовое поле 33"/>
            <p:cNvSpPr txBox="1"/>
            <p:nvPr/>
          </p:nvSpPr>
          <p:spPr>
            <a:xfrm>
              <a:off x="7881" y="8575"/>
              <a:ext cx="105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308215" y="3888105"/>
            <a:ext cx="1000760" cy="958850"/>
            <a:chOff x="5953" y="7664"/>
            <a:chExt cx="1576" cy="151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5953" y="7664"/>
              <a:ext cx="1576" cy="1511"/>
              <a:chOff x="5953" y="7668"/>
              <a:chExt cx="1919" cy="1856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5953" y="7668"/>
                <a:ext cx="1919" cy="185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6339" y="8007"/>
                <a:ext cx="1146" cy="1178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</p:grpSp>
        <p:sp>
          <p:nvSpPr>
            <p:cNvPr id="35" name="Текстовое поле 34"/>
            <p:cNvSpPr txBox="1"/>
            <p:nvPr/>
          </p:nvSpPr>
          <p:spPr>
            <a:xfrm>
              <a:off x="6380" y="7882"/>
              <a:ext cx="72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600" b="1">
                  <a:solidFill>
                    <a:schemeClr val="bg1"/>
                  </a:solidFill>
                  <a:latin typeface="+mj-lt"/>
                  <a:cs typeface="+mj-lt"/>
                </a:rPr>
                <a:t>Д</a:t>
              </a:r>
            </a:p>
          </p:txBody>
        </p:sp>
      </p:grpSp>
      <p:pic>
        <p:nvPicPr>
          <p:cNvPr id="31" name="Изображение 30" descr="домой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l="11911" t="8906" r="9351" b="20504"/>
          <a:stretch>
            <a:fillRect/>
          </a:stretch>
        </p:blipFill>
        <p:spPr>
          <a:xfrm>
            <a:off x="7668260" y="5373370"/>
            <a:ext cx="1224915" cy="1180465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Замещающее содержимое 31" descr="главный 3"/>
          <p:cNvPicPr>
            <a:picLocks noGrp="1" noChangeAspect="1"/>
          </p:cNvPicPr>
          <p:nvPr>
            <p:ph idx="1"/>
          </p:nvPr>
        </p:nvPicPr>
        <p:blipFill>
          <a:blip r:embed="rId2"/>
          <a:srcRect l="22852"/>
          <a:stretch>
            <a:fillRect/>
          </a:stretch>
        </p:blipFill>
        <p:spPr>
          <a:xfrm>
            <a:off x="6948170" y="549275"/>
            <a:ext cx="1631950" cy="1404620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115617" y="549275"/>
            <a:ext cx="5648404" cy="110553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/>
              <a:t>Виды словосочетаний по главному слову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259205" y="1921827"/>
            <a:ext cx="2630805" cy="859101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/>
              <a:t>Наречные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55576" y="3212795"/>
            <a:ext cx="76130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наречных словосочетаниях главное слово выражено только наречием. </a:t>
            </a:r>
            <a:endParaRPr lang="ru-RU" altLang="en-US" sz="2800" dirty="0" smtClean="0"/>
          </a:p>
          <a:p>
            <a:r>
              <a:rPr lang="ru-RU" altLang="en-US" sz="2800" i="1" dirty="0" smtClean="0"/>
              <a:t>Например</a:t>
            </a:r>
            <a:r>
              <a:rPr lang="ru-RU" altLang="en-US" sz="2800" i="1" dirty="0"/>
              <a:t>, очень </a:t>
            </a:r>
            <a:r>
              <a:rPr lang="ru-RU" altLang="en-US" sz="2800" i="1" dirty="0" smtClean="0"/>
              <a:t>вкусно, </a:t>
            </a:r>
            <a:r>
              <a:rPr lang="ru-RU" altLang="en-US" sz="2800" i="1" dirty="0"/>
              <a:t>вдали от дороги, дороже в три раза.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4418012" y="1921827"/>
            <a:ext cx="1120450" cy="958839"/>
            <a:chOff x="11282" y="7882"/>
            <a:chExt cx="1073" cy="1075"/>
          </a:xfrm>
        </p:grpSpPr>
        <p:sp>
          <p:nvSpPr>
            <p:cNvPr id="15" name="Овал 14"/>
            <p:cNvSpPr/>
            <p:nvPr/>
          </p:nvSpPr>
          <p:spPr>
            <a:xfrm>
              <a:off x="11282" y="7882"/>
              <a:ext cx="991" cy="107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6" name="Текстовое поле 35"/>
            <p:cNvSpPr txBox="1"/>
            <p:nvPr/>
          </p:nvSpPr>
          <p:spPr>
            <a:xfrm>
              <a:off x="11489" y="7955"/>
              <a:ext cx="866" cy="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800" b="1" dirty="0">
                  <a:solidFill>
                    <a:schemeClr val="bg1"/>
                  </a:solidFill>
                  <a:latin typeface="+mj-lt"/>
                  <a:cs typeface="+mj-lt"/>
                </a:rPr>
                <a:t>Н</a:t>
              </a:r>
            </a:p>
          </p:txBody>
        </p:sp>
      </p:grpSp>
      <p:pic>
        <p:nvPicPr>
          <p:cNvPr id="31" name="Изображение 30" descr="домой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/>
          </p:cNvPr>
          <p:cNvSpPr/>
          <p:nvPr/>
        </p:nvSpPr>
        <p:spPr>
          <a:xfrm>
            <a:off x="6708140" y="5854700"/>
            <a:ext cx="743585" cy="52705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Замещающее содержимое 31" descr="главный 3"/>
          <p:cNvPicPr>
            <a:picLocks noGrp="1" noChangeAspect="1"/>
          </p:cNvPicPr>
          <p:nvPr>
            <p:ph idx="1"/>
          </p:nvPr>
        </p:nvPicPr>
        <p:blipFill>
          <a:blip r:embed="rId2"/>
          <a:srcRect l="22852"/>
          <a:stretch>
            <a:fillRect/>
          </a:stretch>
        </p:blipFill>
        <p:spPr>
          <a:xfrm>
            <a:off x="6948170" y="549275"/>
            <a:ext cx="1631950" cy="1404620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115617" y="549275"/>
            <a:ext cx="5648404" cy="110553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/>
              <a:t>Виды словосочетаний по главному слову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33480" y="1880870"/>
            <a:ext cx="3005455" cy="97218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/>
              <a:t>Глагольные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3260" y="3141345"/>
            <a:ext cx="79931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глагольных словосочетаниях главное слово выражено глаголом, </a:t>
            </a:r>
            <a:r>
              <a:rPr lang="ru-RU" altLang="en-US" sz="2800" dirty="0" smtClean="0"/>
              <a:t>причастием </a:t>
            </a:r>
            <a:r>
              <a:rPr lang="ru-RU" altLang="en-US" sz="2800" dirty="0"/>
              <a:t>или деепричастием. </a:t>
            </a:r>
            <a:endParaRPr lang="ru-RU" altLang="en-US" sz="2800" dirty="0" smtClean="0"/>
          </a:p>
          <a:p>
            <a:r>
              <a:rPr lang="ru-RU" altLang="en-US" sz="2800" i="1" dirty="0" smtClean="0"/>
              <a:t>Например</a:t>
            </a:r>
            <a:r>
              <a:rPr lang="ru-RU" altLang="en-US" sz="2800" i="1" dirty="0"/>
              <a:t>, совершить подвиг, защищая крепость, ждущий победы.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361180" y="1773555"/>
            <a:ext cx="1566545" cy="1178560"/>
            <a:chOff x="8570" y="6534"/>
            <a:chExt cx="2467" cy="1856"/>
          </a:xfrm>
        </p:grpSpPr>
        <p:sp>
          <p:nvSpPr>
            <p:cNvPr id="14" name="Овал 13"/>
            <p:cNvSpPr/>
            <p:nvPr/>
          </p:nvSpPr>
          <p:spPr>
            <a:xfrm>
              <a:off x="8570" y="6534"/>
              <a:ext cx="1919" cy="18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19" name="Текстовое поле 18"/>
            <p:cNvSpPr txBox="1"/>
            <p:nvPr/>
          </p:nvSpPr>
          <p:spPr>
            <a:xfrm>
              <a:off x="9015" y="6647"/>
              <a:ext cx="2022" cy="17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836410" y="1912620"/>
            <a:ext cx="937260" cy="966470"/>
            <a:chOff x="7592" y="8369"/>
            <a:chExt cx="1476" cy="152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7592" y="8369"/>
              <a:ext cx="1476" cy="1522"/>
              <a:chOff x="11282" y="1544"/>
              <a:chExt cx="1918" cy="185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11282" y="1544"/>
                <a:ext cx="1919" cy="185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11509" y="1658"/>
                <a:ext cx="1474" cy="1247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en-US"/>
                  <a:t> </a:t>
                </a:r>
              </a:p>
            </p:txBody>
          </p:sp>
        </p:grpSp>
        <p:sp>
          <p:nvSpPr>
            <p:cNvPr id="34" name="Текстовое поле 33"/>
            <p:cNvSpPr txBox="1"/>
            <p:nvPr/>
          </p:nvSpPr>
          <p:spPr>
            <a:xfrm>
              <a:off x="7881" y="8575"/>
              <a:ext cx="105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723890" y="1917065"/>
            <a:ext cx="1000760" cy="958850"/>
            <a:chOff x="5953" y="7664"/>
            <a:chExt cx="1576" cy="151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5953" y="7664"/>
              <a:ext cx="1576" cy="1511"/>
              <a:chOff x="5953" y="7668"/>
              <a:chExt cx="1919" cy="1856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5953" y="7668"/>
                <a:ext cx="1919" cy="185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6339" y="8007"/>
                <a:ext cx="1146" cy="1178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</p:grpSp>
        <p:sp>
          <p:nvSpPr>
            <p:cNvPr id="35" name="Текстовое поле 34"/>
            <p:cNvSpPr txBox="1"/>
            <p:nvPr/>
          </p:nvSpPr>
          <p:spPr>
            <a:xfrm>
              <a:off x="6380" y="7882"/>
              <a:ext cx="72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600" b="1">
                  <a:solidFill>
                    <a:schemeClr val="bg1"/>
                  </a:solidFill>
                  <a:latin typeface="+mj-lt"/>
                  <a:cs typeface="+mj-lt"/>
                </a:rPr>
                <a:t>Д</a:t>
              </a:r>
            </a:p>
          </p:txBody>
        </p:sp>
      </p:grpSp>
      <p:pic>
        <p:nvPicPr>
          <p:cNvPr id="31" name="Изображение 30" descr="домой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sp>
        <p:nvSpPr>
          <p:cNvPr id="3" name="Управляющая кнопка: назад 2">
            <a:hlinkClick r:id="rId5" action="ppaction://hlinksldjump"/>
          </p:cNvPr>
          <p:cNvSpPr/>
          <p:nvPr/>
        </p:nvSpPr>
        <p:spPr>
          <a:xfrm>
            <a:off x="6552565" y="5792470"/>
            <a:ext cx="827405" cy="58928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Замещающее содержимое 31" descr="главный 3"/>
          <p:cNvPicPr>
            <a:picLocks noGrp="1" noChangeAspect="1"/>
          </p:cNvPicPr>
          <p:nvPr>
            <p:ph idx="1"/>
          </p:nvPr>
        </p:nvPicPr>
        <p:blipFill>
          <a:blip r:embed="rId2"/>
          <a:srcRect l="22852"/>
          <a:stretch>
            <a:fillRect/>
          </a:stretch>
        </p:blipFill>
        <p:spPr>
          <a:xfrm>
            <a:off x="6948170" y="549275"/>
            <a:ext cx="1631950" cy="1404620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259205" y="549275"/>
            <a:ext cx="5504815" cy="110553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/>
              <a:t>Виды словосочетаний по главному слову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259205" y="1932940"/>
            <a:ext cx="3193415" cy="104013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/>
              <a:t>Именные 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3260" y="3056255"/>
            <a:ext cx="80289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именных </a:t>
            </a:r>
            <a:r>
              <a:rPr lang="ru-RU" altLang="en-US" sz="2800" dirty="0" smtClean="0"/>
              <a:t>словосочетаниях </a:t>
            </a:r>
            <a:r>
              <a:rPr lang="ru-RU" altLang="en-US" sz="2800" dirty="0"/>
              <a:t>главное слово выражено именем существительным, прилагательным, числительным или </a:t>
            </a:r>
            <a:r>
              <a:rPr lang="ru-RU" altLang="en-US" sz="2800" dirty="0" smtClean="0"/>
              <a:t>местоимением</a:t>
            </a:r>
            <a:r>
              <a:rPr lang="ru-RU" altLang="en-US" sz="2800" dirty="0"/>
              <a:t>. </a:t>
            </a:r>
            <a:r>
              <a:rPr lang="ru-RU" altLang="en-US" sz="2800" i="1" dirty="0"/>
              <a:t>Например, книга с картинками, красный от мороза, пятый с краю.</a:t>
            </a:r>
            <a:endParaRPr lang="ru-RU" altLang="en-US" sz="2800" b="1" i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67885" y="1932940"/>
            <a:ext cx="883285" cy="968762"/>
            <a:chOff x="9128" y="1597"/>
            <a:chExt cx="2107" cy="1906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9128" y="1597"/>
              <a:ext cx="2107" cy="174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sz="1400" b="1"/>
            </a:p>
          </p:txBody>
        </p:sp>
        <p:sp>
          <p:nvSpPr>
            <p:cNvPr id="11" name="Текстовое поле 10"/>
            <p:cNvSpPr txBox="1"/>
            <p:nvPr/>
          </p:nvSpPr>
          <p:spPr>
            <a:xfrm>
              <a:off x="9617" y="1991"/>
              <a:ext cx="557" cy="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400" b="1">
                  <a:solidFill>
                    <a:schemeClr val="bg1"/>
                  </a:solidFill>
                  <a:latin typeface="+mj-lt"/>
                  <a:cs typeface="+mj-lt"/>
                </a:rPr>
                <a:t>С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79745" y="1972945"/>
            <a:ext cx="998220" cy="855689"/>
            <a:chOff x="8792" y="3939"/>
            <a:chExt cx="1474" cy="1320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8792" y="3939"/>
              <a:ext cx="1474" cy="1247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/>
                <a:t> </a:t>
              </a:r>
            </a:p>
          </p:txBody>
        </p:sp>
        <p:sp>
          <p:nvSpPr>
            <p:cNvPr id="21" name="Текстовое поле 20"/>
            <p:cNvSpPr txBox="1"/>
            <p:nvPr/>
          </p:nvSpPr>
          <p:spPr>
            <a:xfrm>
              <a:off x="9128" y="4169"/>
              <a:ext cx="1051" cy="1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337935" y="1773555"/>
            <a:ext cx="1172210" cy="655320"/>
            <a:chOff x="10489" y="4266"/>
            <a:chExt cx="1846" cy="1032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10489" y="4266"/>
              <a:ext cx="1526" cy="920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b="1"/>
            </a:p>
          </p:txBody>
        </p:sp>
        <p:sp>
          <p:nvSpPr>
            <p:cNvPr id="24" name="Текстовое поле 23"/>
            <p:cNvSpPr txBox="1"/>
            <p:nvPr/>
          </p:nvSpPr>
          <p:spPr>
            <a:xfrm>
              <a:off x="10883" y="4379"/>
              <a:ext cx="145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200" b="1">
                  <a:solidFill>
                    <a:schemeClr val="bg1"/>
                  </a:solidFill>
                  <a:latin typeface="+mj-lt"/>
                  <a:cs typeface="+mj-lt"/>
                </a:rPr>
                <a:t>Ч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7235825" y="1701165"/>
            <a:ext cx="1021080" cy="1354455"/>
            <a:chOff x="9355" y="6534"/>
            <a:chExt cx="1608" cy="2133"/>
          </a:xfrm>
        </p:grpSpPr>
        <p:sp>
          <p:nvSpPr>
            <p:cNvPr id="26" name="Равнобедренный треугольник 25"/>
            <p:cNvSpPr/>
            <p:nvPr/>
          </p:nvSpPr>
          <p:spPr>
            <a:xfrm>
              <a:off x="9355" y="6534"/>
              <a:ext cx="1002" cy="202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27" name="Текстовое поле 26"/>
            <p:cNvSpPr txBox="1"/>
            <p:nvPr/>
          </p:nvSpPr>
          <p:spPr>
            <a:xfrm>
              <a:off x="9355" y="7555"/>
              <a:ext cx="160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М</a:t>
              </a: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2717164" y="5301615"/>
            <a:ext cx="412051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 i="1" dirty="0">
                <a:sym typeface="+mn-ea"/>
              </a:rPr>
              <a:t>Некоторые учёные отдельно выделяют </a:t>
            </a:r>
            <a:r>
              <a:rPr lang="ru-RU" altLang="en-US" sz="2000" b="1" i="1" dirty="0">
                <a:solidFill>
                  <a:srgbClr val="0000FF"/>
                </a:solidFill>
                <a:sym typeface="+mn-ea"/>
              </a:rPr>
              <a:t>местоимённые словосочетания </a:t>
            </a:r>
            <a:r>
              <a:rPr lang="ru-RU" altLang="en-US" sz="2000" b="1" i="1" dirty="0">
                <a:sym typeface="+mn-ea"/>
              </a:rPr>
              <a:t>(каждый из нас)</a:t>
            </a:r>
            <a:endParaRPr lang="ru-RU" altLang="en-US" sz="2000" dirty="0"/>
          </a:p>
        </p:txBody>
      </p:sp>
      <p:pic>
        <p:nvPicPr>
          <p:cNvPr id="31" name="Изображение 30" descr="домой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sp>
        <p:nvSpPr>
          <p:cNvPr id="33" name="Управляющая кнопка: назад 32">
            <a:hlinkClick r:id="rId5" action="ppaction://hlinksldjump"/>
          </p:cNvPr>
          <p:cNvSpPr/>
          <p:nvPr/>
        </p:nvSpPr>
        <p:spPr>
          <a:xfrm>
            <a:off x="6837680" y="5844540"/>
            <a:ext cx="686435" cy="53721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Замещающее содержимое 40" descr="замена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025" y="549275"/>
            <a:ext cx="1674495" cy="1674495"/>
          </a:xfrm>
          <a:prstGeom prst="ellips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043305" y="621030"/>
            <a:ext cx="5656580" cy="127127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Синонимическая замена словосочетаний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8015" y="2205355"/>
            <a:ext cx="7850505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600" dirty="0"/>
              <a:t>Синонимические словосочетания имеют тождественное или близкое смысловое значение, однако разное грамматическое строение. Синонимическая замена словосочетания заключается в </a:t>
            </a:r>
            <a:r>
              <a:rPr lang="ru-RU" altLang="en-US" sz="2600" dirty="0" smtClean="0"/>
              <a:t>изменении </a:t>
            </a:r>
            <a:r>
              <a:rPr lang="ru-RU" altLang="en-US" sz="2600" dirty="0"/>
              <a:t>только </a:t>
            </a:r>
            <a:r>
              <a:rPr lang="ru-RU" altLang="en-US" sz="2600" b="1" dirty="0" smtClean="0"/>
              <a:t>типа </a:t>
            </a:r>
            <a:r>
              <a:rPr lang="ru-RU" altLang="en-US" sz="2600" b="1" dirty="0"/>
              <a:t>синтаксической связи</a:t>
            </a:r>
            <a:r>
              <a:rPr lang="ru-RU" altLang="en-US" sz="2600" dirty="0"/>
              <a:t> в словосочетании. </a:t>
            </a:r>
            <a:endParaRPr lang="ru-RU" altLang="en-US" sz="2600" dirty="0" smtClean="0"/>
          </a:p>
          <a:p>
            <a:r>
              <a:rPr lang="ru-RU" altLang="en-US" sz="2600" i="1" dirty="0" smtClean="0"/>
              <a:t>Например</a:t>
            </a:r>
            <a:r>
              <a:rPr lang="ru-RU" altLang="en-US" sz="2600" i="1" dirty="0"/>
              <a:t>, вишнёвый компот </a:t>
            </a:r>
            <a:r>
              <a:rPr lang="ru-RU" altLang="en-US" sz="2600" i="1" dirty="0" smtClean="0"/>
              <a:t>– компот из </a:t>
            </a:r>
            <a:r>
              <a:rPr lang="ru-RU" altLang="en-US" sz="2600" i="1" dirty="0"/>
              <a:t>вишни.</a:t>
            </a:r>
          </a:p>
        </p:txBody>
      </p:sp>
      <p:pic>
        <p:nvPicPr>
          <p:cNvPr id="31" name="Изображение 30" descr="домой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pic>
        <p:nvPicPr>
          <p:cNvPr id="8" name="Изображение 7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0" y="405130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Замещающее содержимое 40" descr="замена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4025" y="549275"/>
            <a:ext cx="1674495" cy="1674495"/>
          </a:xfrm>
          <a:prstGeom prst="ellips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043305" y="621030"/>
            <a:ext cx="5656580" cy="127127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Синонимическая замена словосочетаний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8015" y="2205355"/>
            <a:ext cx="785050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400" dirty="0"/>
              <a:t>Чтобы </a:t>
            </a:r>
            <a:r>
              <a:rPr lang="ru-RU" altLang="en-US" sz="2400" dirty="0" smtClean="0"/>
              <a:t>правильно </a:t>
            </a:r>
            <a:r>
              <a:rPr lang="ru-RU" altLang="en-US" sz="2400" dirty="0"/>
              <a:t>выполнить синонимическую замену, необходимо найти в словосочетании главное и зависимое слово. Главное слово оставляем без изменения, а зависимое </a:t>
            </a:r>
            <a:r>
              <a:rPr lang="ru-RU" altLang="en-US" sz="2400" dirty="0" smtClean="0"/>
              <a:t>заменяем </a:t>
            </a:r>
            <a:r>
              <a:rPr lang="ru-RU" altLang="en-US" sz="2400" dirty="0"/>
              <a:t>на </a:t>
            </a:r>
            <a:r>
              <a:rPr lang="ru-RU" altLang="en-US" sz="2400" b="1" dirty="0"/>
              <a:t>однокоренное слово другой части речи</a:t>
            </a:r>
            <a:r>
              <a:rPr lang="ru-RU" altLang="en-US" sz="2400" dirty="0"/>
              <a:t> и составляем новое словосочетание. </a:t>
            </a:r>
            <a:endParaRPr lang="ru-RU" altLang="en-US" sz="2400" dirty="0" smtClean="0"/>
          </a:p>
          <a:p>
            <a:pPr algn="l"/>
            <a:r>
              <a:rPr lang="ru-RU" altLang="en-US" sz="2400" i="1" dirty="0" smtClean="0"/>
              <a:t>Например</a:t>
            </a:r>
            <a:r>
              <a:rPr lang="ru-RU" altLang="en-US" sz="2400" i="1" dirty="0"/>
              <a:t>, </a:t>
            </a:r>
            <a:r>
              <a:rPr lang="ru-RU" altLang="en-US" sz="2400" b="1" i="1" dirty="0">
                <a:solidFill>
                  <a:srgbClr val="0000FF"/>
                </a:solidFill>
              </a:rPr>
              <a:t>дерев</a:t>
            </a:r>
            <a:r>
              <a:rPr lang="ru-RU" altLang="en-US" sz="2400" i="1" dirty="0"/>
              <a:t>янный стул (согласование</a:t>
            </a:r>
            <a:r>
              <a:rPr lang="ru-RU" altLang="en-US" sz="2400" i="1" dirty="0" smtClean="0"/>
              <a:t>) – стул </a:t>
            </a:r>
            <a:r>
              <a:rPr lang="ru-RU" altLang="en-US" sz="2400" i="1" dirty="0"/>
              <a:t>из </a:t>
            </a:r>
            <a:r>
              <a:rPr lang="ru-RU" altLang="en-US" sz="2400" b="1" i="1" dirty="0">
                <a:solidFill>
                  <a:srgbClr val="0000FF"/>
                </a:solidFill>
              </a:rPr>
              <a:t>дерев</a:t>
            </a:r>
            <a:r>
              <a:rPr lang="ru-RU" altLang="en-US" sz="2400" i="1" dirty="0"/>
              <a:t>а (управление), говорил с </a:t>
            </a:r>
            <a:r>
              <a:rPr lang="ru-RU" altLang="en-US" sz="2400" b="1" i="1" dirty="0">
                <a:solidFill>
                  <a:srgbClr val="0000FF"/>
                </a:solidFill>
              </a:rPr>
              <a:t>улыб</a:t>
            </a:r>
            <a:r>
              <a:rPr lang="ru-RU" altLang="en-US" sz="2400" i="1" dirty="0"/>
              <a:t>кой (</a:t>
            </a:r>
            <a:r>
              <a:rPr lang="ru-RU" altLang="en-US" sz="2400" i="1" dirty="0" smtClean="0"/>
              <a:t>управление) – говорил </a:t>
            </a:r>
            <a:r>
              <a:rPr lang="ru-RU" altLang="en-US" sz="2400" b="1" i="1" dirty="0">
                <a:solidFill>
                  <a:srgbClr val="0000FF"/>
                </a:solidFill>
              </a:rPr>
              <a:t>улыб</a:t>
            </a:r>
            <a:r>
              <a:rPr lang="ru-RU" altLang="en-US" sz="2400" i="1" dirty="0"/>
              <a:t>аясь (примыкание).</a:t>
            </a:r>
          </a:p>
        </p:txBody>
      </p:sp>
      <p:pic>
        <p:nvPicPr>
          <p:cNvPr id="31" name="Изображение 30" descr="домой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sp>
        <p:nvSpPr>
          <p:cNvPr id="6" name="Управляющая кнопка: назад 5">
            <a:hlinkClick r:id="" action="ppaction://hlinkshowjump?jump=previousslide"/>
          </p:cNvPr>
          <p:cNvSpPr/>
          <p:nvPr/>
        </p:nvSpPr>
        <p:spPr>
          <a:xfrm>
            <a:off x="7012940" y="5957570"/>
            <a:ext cx="582930" cy="495935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 descr="управление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30" y="4149090"/>
            <a:ext cx="1022350" cy="10223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Изображение 12" descr="согласование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50" y="4101465"/>
            <a:ext cx="1067435" cy="100584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5" name="Изображение 14" descr="примыкание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 r="794" b="12053"/>
          <a:stretch>
            <a:fillRect/>
          </a:stretch>
        </p:blipFill>
        <p:spPr>
          <a:xfrm>
            <a:off x="4056380" y="5301615"/>
            <a:ext cx="1073150" cy="10096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8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Словосочетания по виду подчинительной связи слов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11505" y="321310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</a:t>
            </a:r>
            <a:r>
              <a:rPr lang="ru-RU" altLang="en-US" sz="3200" b="1" dirty="0">
                <a:hlinkClick r:id="rId4" action="ppaction://hlinksldjump"/>
              </a:rPr>
              <a:t>Согласование</a:t>
            </a:r>
            <a:endParaRPr lang="ru-RU" altLang="en-US" sz="32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77845" y="4365625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</a:t>
            </a:r>
            <a:r>
              <a:rPr lang="ru-RU" altLang="en-US" sz="3200" b="1">
                <a:hlinkClick r:id="rId6" action="ppaction://hlinksldjump"/>
              </a:rPr>
              <a:t>Примыкание</a:t>
            </a:r>
            <a:endParaRPr lang="ru-RU" altLang="en-US" sz="3200" b="1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435600" y="321310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</a:t>
            </a:r>
            <a:r>
              <a:rPr lang="ru-RU" altLang="en-US" sz="3200" b="1">
                <a:hlinkClick r:id="rId2" action="ppaction://hlinksldjump"/>
              </a:rPr>
              <a:t>Управление</a:t>
            </a:r>
            <a:endParaRPr lang="ru-RU" altLang="en-US" sz="3200" b="1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23863" y="1971992"/>
            <a:ext cx="773818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русском языке выделяют три вида (типа) подчинительной связи слов в словосочетаниях.</a:t>
            </a:r>
          </a:p>
        </p:txBody>
      </p:sp>
      <p:pic>
        <p:nvPicPr>
          <p:cNvPr id="31" name="Изображение 30" descr="домой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 l="11911" t="8906" r="9351" b="20504"/>
          <a:stretch>
            <a:fillRect/>
          </a:stretch>
        </p:blipFill>
        <p:spPr>
          <a:xfrm>
            <a:off x="7811770" y="5445760"/>
            <a:ext cx="1224915" cy="1180465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 descr="согласов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1845310"/>
            <a:ext cx="1264920" cy="119189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3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Словосочетания по виду подчинительной связи слов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71550" y="206121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Согласование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11504" y="3068955"/>
            <a:ext cx="8136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Согласование </a:t>
            </a:r>
            <a:r>
              <a:rPr lang="ru-RU" altLang="en-US" sz="2800" dirty="0" smtClean="0"/>
              <a:t>– это вид </a:t>
            </a:r>
            <a:r>
              <a:rPr lang="ru-RU" altLang="en-US" sz="2800" dirty="0"/>
              <a:t>подчинительной связи, при которой зависимое слово стоит в той же форме, что и главное (зависимое слово согласуется с главным в роде, числе и падеже). </a:t>
            </a:r>
            <a:r>
              <a:rPr lang="ru-RU" altLang="en-US" sz="2800" i="1" dirty="0"/>
              <a:t>Например, умная девочка, умный мальчик, умные дети.</a:t>
            </a:r>
          </a:p>
        </p:txBody>
      </p:sp>
      <p:pic>
        <p:nvPicPr>
          <p:cNvPr id="31" name="Изображение 30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pic>
        <p:nvPicPr>
          <p:cNvPr id="10" name="Изображение 9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476885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sp>
        <p:nvSpPr>
          <p:cNvPr id="2" name="Управляющая кнопка: назад 1">
            <a:hlinkClick r:id="rId7" action="ppaction://hlinksldjump" highlightClick="1"/>
          </p:cNvPr>
          <p:cNvSpPr/>
          <p:nvPr/>
        </p:nvSpPr>
        <p:spPr>
          <a:xfrm>
            <a:off x="6804248" y="5849513"/>
            <a:ext cx="648742" cy="516468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 descr="согласов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1845310"/>
            <a:ext cx="1264920" cy="119189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3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Словосочетания по виду подчинительной связи слов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71550" y="206121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Согласование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3260" y="3141345"/>
            <a:ext cx="8137212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согласовании при изменении главного слова, меняется и зависимое (то есть </a:t>
            </a:r>
            <a:r>
              <a:rPr lang="ru-RU" altLang="en-US" sz="2800" dirty="0" smtClean="0"/>
              <a:t>меняются </a:t>
            </a:r>
            <a:r>
              <a:rPr lang="ru-RU" altLang="en-US" sz="2800" dirty="0"/>
              <a:t>все слова). </a:t>
            </a:r>
            <a:r>
              <a:rPr lang="ru-RU" altLang="en-US" sz="2800" i="1" dirty="0"/>
              <a:t>Например, умные дети, умных детей, умными детьми.</a:t>
            </a:r>
          </a:p>
        </p:txBody>
      </p:sp>
      <p:pic>
        <p:nvPicPr>
          <p:cNvPr id="31" name="Изображение 30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pic>
        <p:nvPicPr>
          <p:cNvPr id="3" name="Изображение 2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476885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sp>
        <p:nvSpPr>
          <p:cNvPr id="7" name="Управляющая кнопка: назад 6">
            <a:hlinkClick r:id="" action="ppaction://hlinkshowjump?jump=previousslide"/>
          </p:cNvPr>
          <p:cNvSpPr/>
          <p:nvPr/>
        </p:nvSpPr>
        <p:spPr>
          <a:xfrm>
            <a:off x="7092950" y="5885815"/>
            <a:ext cx="502920" cy="495935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 descr="согласов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1845310"/>
            <a:ext cx="1264920" cy="119189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3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Словосочетания по виду подчинительной связи слов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71550" y="206121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Согласование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3260" y="3141345"/>
            <a:ext cx="79133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согласовании чаще всего главное и </a:t>
            </a:r>
            <a:r>
              <a:rPr lang="ru-RU" altLang="en-US" sz="2800" dirty="0" smtClean="0"/>
              <a:t>зависимое </a:t>
            </a:r>
            <a:r>
              <a:rPr lang="ru-RU" altLang="en-US" sz="2800" dirty="0"/>
              <a:t>слова выражаются частями </a:t>
            </a:r>
            <a:r>
              <a:rPr lang="ru-RU" altLang="en-US" sz="2800" dirty="0" smtClean="0"/>
              <a:t>речи:</a:t>
            </a:r>
            <a:endParaRPr lang="ru-RU" altLang="en-US" sz="2800" i="1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971550" y="4293235"/>
            <a:ext cx="3170555" cy="406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</a:t>
            </a:r>
            <a:r>
              <a:rPr lang="ru-RU" altLang="en-US" sz="2800" b="1"/>
              <a:t>Главное слово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147945" y="4293235"/>
            <a:ext cx="3170555" cy="406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</a:t>
            </a:r>
            <a:r>
              <a:rPr lang="ru-RU" altLang="en-US" sz="2800" b="1"/>
              <a:t>Зависимое слово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27405" y="4941570"/>
            <a:ext cx="1337310" cy="1289050"/>
            <a:chOff x="9128" y="1597"/>
            <a:chExt cx="2106" cy="2030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9128" y="1597"/>
              <a:ext cx="2107" cy="174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sz="1400" b="1"/>
            </a:p>
          </p:txBody>
        </p:sp>
        <p:sp>
          <p:nvSpPr>
            <p:cNvPr id="9" name="Текстовое поле 8"/>
            <p:cNvSpPr txBox="1"/>
            <p:nvPr/>
          </p:nvSpPr>
          <p:spPr>
            <a:xfrm>
              <a:off x="9617" y="1885"/>
              <a:ext cx="144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+mj-lt"/>
                  <a:cs typeface="+mj-lt"/>
                </a:rPr>
                <a:t>С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39340" y="4817745"/>
            <a:ext cx="1021080" cy="1354455"/>
            <a:chOff x="9355" y="6534"/>
            <a:chExt cx="1608" cy="2133"/>
          </a:xfrm>
        </p:grpSpPr>
        <p:sp>
          <p:nvSpPr>
            <p:cNvPr id="26" name="Равнобедренный треугольник 25"/>
            <p:cNvSpPr/>
            <p:nvPr/>
          </p:nvSpPr>
          <p:spPr>
            <a:xfrm>
              <a:off x="9355" y="6534"/>
              <a:ext cx="1002" cy="202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27" name="Текстовое поле 26"/>
            <p:cNvSpPr txBox="1"/>
            <p:nvPr/>
          </p:nvSpPr>
          <p:spPr>
            <a:xfrm>
              <a:off x="9355" y="7555"/>
              <a:ext cx="160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М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294630" y="4883150"/>
            <a:ext cx="935990" cy="852170"/>
            <a:chOff x="8792" y="3939"/>
            <a:chExt cx="1474" cy="1342"/>
          </a:xfrm>
        </p:grpSpPr>
        <p:sp>
          <p:nvSpPr>
            <p:cNvPr id="11" name="Равнобедренный треугольник 10"/>
            <p:cNvSpPr/>
            <p:nvPr/>
          </p:nvSpPr>
          <p:spPr>
            <a:xfrm>
              <a:off x="8792" y="3939"/>
              <a:ext cx="1474" cy="1247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/>
                <a:t> </a:t>
              </a:r>
            </a:p>
          </p:txBody>
        </p:sp>
        <p:sp>
          <p:nvSpPr>
            <p:cNvPr id="21" name="Текстовое поле 20"/>
            <p:cNvSpPr txBox="1"/>
            <p:nvPr/>
          </p:nvSpPr>
          <p:spPr>
            <a:xfrm>
              <a:off x="9128" y="4169"/>
              <a:ext cx="105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404610" y="4794885"/>
            <a:ext cx="937260" cy="966470"/>
            <a:chOff x="7592" y="8369"/>
            <a:chExt cx="1476" cy="152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7592" y="8369"/>
              <a:ext cx="1476" cy="1522"/>
              <a:chOff x="11282" y="1544"/>
              <a:chExt cx="1918" cy="185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11282" y="1544"/>
                <a:ext cx="1919" cy="185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1509" y="1658"/>
                <a:ext cx="1474" cy="1247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en-US"/>
                  <a:t> </a:t>
                </a:r>
              </a:p>
            </p:txBody>
          </p:sp>
        </p:grpSp>
        <p:sp>
          <p:nvSpPr>
            <p:cNvPr id="34" name="Текстовое поле 33"/>
            <p:cNvSpPr txBox="1"/>
            <p:nvPr/>
          </p:nvSpPr>
          <p:spPr>
            <a:xfrm>
              <a:off x="7881" y="8575"/>
              <a:ext cx="105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pic>
        <p:nvPicPr>
          <p:cNvPr id="31" name="Изображение 30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sp>
        <p:nvSpPr>
          <p:cNvPr id="20" name="Управляющая кнопка: назад 19">
            <a:hlinkClick r:id="" action="ppaction://hlinkshowjump?jump=previousslide"/>
          </p:cNvPr>
          <p:cNvSpPr/>
          <p:nvPr/>
        </p:nvSpPr>
        <p:spPr>
          <a:xfrm>
            <a:off x="7106774" y="5881370"/>
            <a:ext cx="502920" cy="46990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Данная 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работа, выполненная с помощью приёма «опорный конспект», представляет собой теоретические сведения по теме «Словосочетание». </a:t>
            </a:r>
            <a:r>
              <a:rPr lang="ru-RU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+mn-ea"/>
              </a:rPr>
              <a:t>Материал 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sym typeface="+mn-ea"/>
              </a:rPr>
              <a:t>дан по УМК </a:t>
            </a:r>
            <a:r>
              <a:rPr lang="ru-RU" alt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sym typeface="+mn-ea"/>
              </a:rPr>
              <a:t>Рыбченковой</a:t>
            </a:r>
            <a:r>
              <a:rPr lang="ru-RU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sym typeface="+mn-ea"/>
              </a:rPr>
              <a:t> 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sym typeface="+mn-ea"/>
              </a:rPr>
              <a:t>Л.М. </a:t>
            </a:r>
            <a:endParaRPr lang="ru-RU" altLang="en-US" sz="2800" b="1" dirty="0" smtClean="0">
              <a:solidFill>
                <a:schemeClr val="accent1">
                  <a:lumMod val="50000"/>
                </a:schemeClr>
              </a:solidFill>
              <a:latin typeface="+mj-lt"/>
              <a:sym typeface="+mn-ea"/>
            </a:endParaRPr>
          </a:p>
          <a:p>
            <a:pPr marL="0" indent="0" algn="ctr">
              <a:buNone/>
            </a:pPr>
            <a:r>
              <a:rPr lang="ru-RU" alt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Для </a:t>
            </a:r>
            <a:r>
              <a:rPr lang="ru-RU" alt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более удобной работы с ресурсом рекомендуем ознакомиться со значением условных обозначений.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2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Словосочетания по виду подчинительной связи слов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71550" y="191135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Управление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522962" y="3068955"/>
            <a:ext cx="816383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Управление </a:t>
            </a:r>
            <a:r>
              <a:rPr lang="ru-RU" altLang="en-US" sz="2400" dirty="0" smtClean="0"/>
              <a:t>– это вид </a:t>
            </a:r>
            <a:r>
              <a:rPr lang="ru-RU" altLang="en-US" sz="2400" dirty="0"/>
              <a:t>подчинительной связи, при </a:t>
            </a:r>
            <a:r>
              <a:rPr lang="ru-RU" altLang="en-US" sz="2400" dirty="0" smtClean="0"/>
              <a:t>которой </a:t>
            </a:r>
            <a:r>
              <a:rPr lang="ru-RU" altLang="en-US" sz="2400" dirty="0"/>
              <a:t>зависимое слово ставится при главном в определённом падеже, независимо от того в какой форме стоит главное. (Главное управляет зависимым словом, требуя определённой формы). </a:t>
            </a:r>
            <a:r>
              <a:rPr lang="ru-RU" altLang="en-US" sz="2400" i="1" dirty="0"/>
              <a:t>Например, читать книгу, красный от мороза, подарок для мамы.</a:t>
            </a:r>
          </a:p>
        </p:txBody>
      </p:sp>
      <p:pic>
        <p:nvPicPr>
          <p:cNvPr id="2" name="Замещающее содержимое 1" descr="управление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5465" y="1896745"/>
            <a:ext cx="1172210" cy="117221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31" name="Изображение 30" descr="домой"/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pic>
        <p:nvPicPr>
          <p:cNvPr id="10" name="Изображение 9" descr="дополнительн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476885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14" name="Замещающее содержимое 1" descr="управл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65" y="1896745"/>
            <a:ext cx="1172210" cy="117221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7" name="Изображение 16" descr="дополнительн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476885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18" name="Изображение 17" descr="домой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pic>
        <p:nvPicPr>
          <p:cNvPr id="19" name="Замещающее содержимое 1" descr="управл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65" y="1896745"/>
            <a:ext cx="1172210" cy="117221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20" name="Изображение 19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476885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Управляющая кнопка: назад 3">
            <a:hlinkClick r:id="rId7" action="ppaction://hlinksldjump" highlightClick="1"/>
          </p:cNvPr>
          <p:cNvSpPr/>
          <p:nvPr/>
        </p:nvSpPr>
        <p:spPr>
          <a:xfrm>
            <a:off x="6949440" y="5855719"/>
            <a:ext cx="573628" cy="50405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2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Словосочетания по виду подчинительной связи слов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71550" y="191135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Управление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55016" y="3068955"/>
            <a:ext cx="77889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управлении при изменении главного </a:t>
            </a:r>
            <a:r>
              <a:rPr lang="ru-RU" altLang="en-US" sz="2800" dirty="0" smtClean="0"/>
              <a:t>слова </a:t>
            </a:r>
            <a:r>
              <a:rPr lang="ru-RU" altLang="en-US" sz="2800" dirty="0"/>
              <a:t>зависимое остаётся в той же форме (не меняется форма).  </a:t>
            </a:r>
            <a:r>
              <a:rPr lang="ru-RU" altLang="en-US" sz="2800" i="1" dirty="0"/>
              <a:t>Например, читать книгу, читаю книгу, читаем книгу, читали книгу; подарок для мамы, подарка для мамы, </a:t>
            </a:r>
            <a:r>
              <a:rPr lang="ru-RU" altLang="en-US" sz="2800" i="1" dirty="0" smtClean="0"/>
              <a:t>подарками </a:t>
            </a:r>
            <a:r>
              <a:rPr lang="ru-RU" altLang="en-US" sz="2800" i="1" dirty="0"/>
              <a:t>для мамы.</a:t>
            </a:r>
          </a:p>
        </p:txBody>
      </p:sp>
      <p:pic>
        <p:nvPicPr>
          <p:cNvPr id="12" name="Замещающее содержимое 11" descr="управление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5465" y="1845310"/>
            <a:ext cx="1164590" cy="116459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31" name="Изображение 30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pic>
        <p:nvPicPr>
          <p:cNvPr id="4" name="Изображение 3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476885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Управляющая кнопка: назад 8">
            <a:hlinkClick r:id="" action="ppaction://hlinkshowjump?jump=previousslide"/>
          </p:cNvPr>
          <p:cNvSpPr/>
          <p:nvPr/>
        </p:nvSpPr>
        <p:spPr>
          <a:xfrm>
            <a:off x="7092950" y="5805264"/>
            <a:ext cx="502920" cy="50409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2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Словосочетания по виду подчинительной связи слов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71550" y="206121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Управление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3260" y="3141345"/>
            <a:ext cx="7355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управлении чаще всего главное и </a:t>
            </a:r>
            <a:r>
              <a:rPr lang="ru-RU" altLang="en-US" sz="2800" dirty="0" smtClean="0"/>
              <a:t>зависимое </a:t>
            </a:r>
            <a:r>
              <a:rPr lang="ru-RU" altLang="en-US" sz="2800" dirty="0"/>
              <a:t>слова выражаются частями </a:t>
            </a:r>
            <a:r>
              <a:rPr lang="ru-RU" altLang="en-US" sz="2800" dirty="0" smtClean="0"/>
              <a:t>речи:</a:t>
            </a:r>
            <a:endParaRPr lang="ru-RU" altLang="en-US" sz="2800" i="1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971550" y="4293235"/>
            <a:ext cx="3170555" cy="406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</a:t>
            </a:r>
            <a:r>
              <a:rPr lang="ru-RU" altLang="en-US" sz="2800" b="1"/>
              <a:t>Главное слово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147945" y="4293235"/>
            <a:ext cx="3170555" cy="406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</a:t>
            </a:r>
            <a:r>
              <a:rPr lang="ru-RU" altLang="en-US" sz="2800" b="1"/>
              <a:t>Зависимое слово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339340" y="4817745"/>
            <a:ext cx="1021080" cy="1354455"/>
            <a:chOff x="9355" y="6534"/>
            <a:chExt cx="1608" cy="2133"/>
          </a:xfrm>
        </p:grpSpPr>
        <p:sp>
          <p:nvSpPr>
            <p:cNvPr id="26" name="Равнобедренный треугольник 25"/>
            <p:cNvSpPr/>
            <p:nvPr/>
          </p:nvSpPr>
          <p:spPr>
            <a:xfrm>
              <a:off x="9355" y="6534"/>
              <a:ext cx="1002" cy="202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27" name="Текстовое поле 26"/>
            <p:cNvSpPr txBox="1"/>
            <p:nvPr/>
          </p:nvSpPr>
          <p:spPr>
            <a:xfrm>
              <a:off x="9355" y="7555"/>
              <a:ext cx="160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М</a:t>
              </a:r>
            </a:p>
          </p:txBody>
        </p:sp>
      </p:grpSp>
      <p:pic>
        <p:nvPicPr>
          <p:cNvPr id="17" name="Замещающее содержимое 16" descr="управление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7855" y="1889125"/>
            <a:ext cx="1252220" cy="125222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grpSp>
        <p:nvGrpSpPr>
          <p:cNvPr id="22" name="Группа 21"/>
          <p:cNvGrpSpPr/>
          <p:nvPr/>
        </p:nvGrpSpPr>
        <p:grpSpPr>
          <a:xfrm>
            <a:off x="2787346" y="4791075"/>
            <a:ext cx="1172210" cy="654685"/>
            <a:chOff x="10489" y="4266"/>
            <a:chExt cx="1846" cy="1031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10489" y="4266"/>
              <a:ext cx="1526" cy="920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b="1"/>
            </a:p>
          </p:txBody>
        </p:sp>
        <p:sp>
          <p:nvSpPr>
            <p:cNvPr id="24" name="Текстовое поле 23"/>
            <p:cNvSpPr txBox="1"/>
            <p:nvPr/>
          </p:nvSpPr>
          <p:spPr>
            <a:xfrm>
              <a:off x="10829" y="4379"/>
              <a:ext cx="15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200" b="1">
                  <a:solidFill>
                    <a:schemeClr val="bg1"/>
                  </a:solidFill>
                  <a:latin typeface="+mj-lt"/>
                  <a:cs typeface="+mj-lt"/>
                </a:rPr>
                <a:t>Ч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28166" y="4694523"/>
            <a:ext cx="1071880" cy="864891"/>
            <a:chOff x="8570" y="6534"/>
            <a:chExt cx="2467" cy="1856"/>
          </a:xfrm>
        </p:grpSpPr>
        <p:sp>
          <p:nvSpPr>
            <p:cNvPr id="19" name="Овал 18"/>
            <p:cNvSpPr/>
            <p:nvPr/>
          </p:nvSpPr>
          <p:spPr>
            <a:xfrm>
              <a:off x="8570" y="6534"/>
              <a:ext cx="1919" cy="18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28" name="Текстовое поле 27"/>
            <p:cNvSpPr txBox="1"/>
            <p:nvPr/>
          </p:nvSpPr>
          <p:spPr>
            <a:xfrm>
              <a:off x="9015" y="6647"/>
              <a:ext cx="2022" cy="164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09625" y="4793932"/>
            <a:ext cx="1337310" cy="1289050"/>
            <a:chOff x="9128" y="1597"/>
            <a:chExt cx="2106" cy="2030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9128" y="1597"/>
              <a:ext cx="2107" cy="174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sz="1400" b="1"/>
            </a:p>
          </p:txBody>
        </p:sp>
        <p:sp>
          <p:nvSpPr>
            <p:cNvPr id="31" name="Текстовое поле 30"/>
            <p:cNvSpPr txBox="1"/>
            <p:nvPr/>
          </p:nvSpPr>
          <p:spPr>
            <a:xfrm>
              <a:off x="9617" y="1885"/>
              <a:ext cx="144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+mj-lt"/>
                  <a:cs typeface="+mj-lt"/>
                </a:rPr>
                <a:t>С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439" y="4582794"/>
            <a:ext cx="1337310" cy="1289050"/>
            <a:chOff x="9128" y="1597"/>
            <a:chExt cx="2106" cy="2030"/>
          </a:xfrm>
        </p:grpSpPr>
        <p:sp>
          <p:nvSpPr>
            <p:cNvPr id="33" name="Равнобедренный треугольник 32"/>
            <p:cNvSpPr/>
            <p:nvPr/>
          </p:nvSpPr>
          <p:spPr>
            <a:xfrm>
              <a:off x="9128" y="1597"/>
              <a:ext cx="2107" cy="174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sz="1400" b="1"/>
            </a:p>
          </p:txBody>
        </p:sp>
        <p:sp>
          <p:nvSpPr>
            <p:cNvPr id="35" name="Текстовое поле 34"/>
            <p:cNvSpPr txBox="1"/>
            <p:nvPr/>
          </p:nvSpPr>
          <p:spPr>
            <a:xfrm>
              <a:off x="9617" y="1885"/>
              <a:ext cx="144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+mj-lt"/>
                  <a:cs typeface="+mj-lt"/>
                </a:rPr>
                <a:t>С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16566" y="4713255"/>
            <a:ext cx="1021080" cy="1354455"/>
            <a:chOff x="9355" y="6534"/>
            <a:chExt cx="1608" cy="2133"/>
          </a:xfrm>
        </p:grpSpPr>
        <p:sp>
          <p:nvSpPr>
            <p:cNvPr id="37" name="Равнобедренный треугольник 36"/>
            <p:cNvSpPr/>
            <p:nvPr/>
          </p:nvSpPr>
          <p:spPr>
            <a:xfrm>
              <a:off x="9355" y="6534"/>
              <a:ext cx="1002" cy="202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8" name="Текстовое поле 37"/>
            <p:cNvSpPr txBox="1"/>
            <p:nvPr/>
          </p:nvSpPr>
          <p:spPr>
            <a:xfrm>
              <a:off x="9355" y="7555"/>
              <a:ext cx="160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М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047372" y="4741545"/>
            <a:ext cx="1172210" cy="654685"/>
            <a:chOff x="10489" y="4266"/>
            <a:chExt cx="1846" cy="1031"/>
          </a:xfrm>
        </p:grpSpPr>
        <p:sp>
          <p:nvSpPr>
            <p:cNvPr id="41" name="Равнобедренный треугольник 40"/>
            <p:cNvSpPr/>
            <p:nvPr/>
          </p:nvSpPr>
          <p:spPr>
            <a:xfrm>
              <a:off x="10489" y="4266"/>
              <a:ext cx="1526" cy="920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b="1"/>
            </a:p>
          </p:txBody>
        </p:sp>
        <p:sp>
          <p:nvSpPr>
            <p:cNvPr id="42" name="Текстовое поле 41"/>
            <p:cNvSpPr txBox="1"/>
            <p:nvPr/>
          </p:nvSpPr>
          <p:spPr>
            <a:xfrm>
              <a:off x="10829" y="4379"/>
              <a:ext cx="15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200" b="1">
                  <a:solidFill>
                    <a:schemeClr val="bg1"/>
                  </a:solidFill>
                  <a:latin typeface="+mj-lt"/>
                  <a:cs typeface="+mj-lt"/>
                </a:rPr>
                <a:t>Ч</a:t>
              </a:r>
            </a:p>
          </p:txBody>
        </p:sp>
      </p:grpSp>
      <p:pic>
        <p:nvPicPr>
          <p:cNvPr id="43" name="Изображение 42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445760"/>
            <a:ext cx="1224915" cy="1180465"/>
          </a:xfrm>
          <a:prstGeom prst="ellipse">
            <a:avLst/>
          </a:prstGeom>
        </p:spPr>
      </p:pic>
      <p:sp>
        <p:nvSpPr>
          <p:cNvPr id="45" name="Управляющая кнопка: назад 44">
            <a:hlinkClick r:id="" action="ppaction://hlinkshowjump?jump=previousslide"/>
          </p:cNvPr>
          <p:cNvSpPr/>
          <p:nvPr/>
        </p:nvSpPr>
        <p:spPr>
          <a:xfrm>
            <a:off x="7047372" y="5952172"/>
            <a:ext cx="548930" cy="501164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 descr="примыкание 2"/>
          <p:cNvPicPr>
            <a:picLocks noChangeAspect="1"/>
          </p:cNvPicPr>
          <p:nvPr/>
        </p:nvPicPr>
        <p:blipFill>
          <a:blip r:embed="rId2"/>
          <a:srcRect r="794" b="12053"/>
          <a:stretch>
            <a:fillRect/>
          </a:stretch>
        </p:blipFill>
        <p:spPr>
          <a:xfrm>
            <a:off x="4241800" y="1810385"/>
            <a:ext cx="1209040" cy="113728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3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Словосочетания по виду подчинительной связи слов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71550" y="1845310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Примыкание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755015" y="3068955"/>
            <a:ext cx="789114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Примыкание </a:t>
            </a:r>
            <a:r>
              <a:rPr lang="ru-RU" altLang="en-US" sz="2800" dirty="0" smtClean="0"/>
              <a:t>– это вид </a:t>
            </a:r>
            <a:r>
              <a:rPr lang="ru-RU" altLang="en-US" sz="2800" dirty="0"/>
              <a:t>синтаксической связи, при </a:t>
            </a:r>
            <a:r>
              <a:rPr lang="ru-RU" altLang="en-US" sz="2800" dirty="0" smtClean="0"/>
              <a:t>которой </a:t>
            </a:r>
            <a:r>
              <a:rPr lang="ru-RU" altLang="en-US" sz="2800" dirty="0"/>
              <a:t>в роли зависимого слова </a:t>
            </a:r>
            <a:r>
              <a:rPr lang="ru-RU" altLang="en-US" sz="2800" dirty="0" smtClean="0"/>
              <a:t>выступают </a:t>
            </a:r>
            <a:r>
              <a:rPr lang="ru-RU" altLang="en-US" sz="2800" dirty="0"/>
              <a:t>неизменяемые слова. Главное и зависимое слова связаны только по смыслу. </a:t>
            </a:r>
            <a:r>
              <a:rPr lang="ru-RU" altLang="en-US" sz="2800" i="1" dirty="0"/>
              <a:t>Например, правдиво изобразить, по-осеннему хмурый, очень вкусно.</a:t>
            </a:r>
          </a:p>
        </p:txBody>
      </p:sp>
      <p:pic>
        <p:nvPicPr>
          <p:cNvPr id="31" name="Изображение 30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pic>
        <p:nvPicPr>
          <p:cNvPr id="3" name="Изображение 2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476885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sp>
        <p:nvSpPr>
          <p:cNvPr id="2" name="Управляющая кнопка: назад 1">
            <a:hlinkClick r:id="rId7" action="ppaction://hlinksldjump" highlightClick="1"/>
          </p:cNvPr>
          <p:cNvSpPr/>
          <p:nvPr/>
        </p:nvSpPr>
        <p:spPr>
          <a:xfrm>
            <a:off x="6984836" y="5878262"/>
            <a:ext cx="502920" cy="504056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2"/>
          <a:srcRect r="26034"/>
          <a:stretch>
            <a:fillRect/>
          </a:stretch>
        </p:blipFill>
        <p:spPr>
          <a:xfrm>
            <a:off x="7092950" y="621030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Словосочетания по виду подчинительной связи слов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71550" y="1917065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Примыкание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83260" y="2925445"/>
            <a:ext cx="7355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/>
              <a:t>В примыкании </a:t>
            </a:r>
            <a:r>
              <a:rPr lang="ru-RU" altLang="en-US" sz="2800" dirty="0" smtClean="0"/>
              <a:t>зависимым </a:t>
            </a:r>
            <a:r>
              <a:rPr lang="ru-RU" altLang="en-US" sz="2800" dirty="0"/>
              <a:t>словом являются неизменяемые слова.</a:t>
            </a:r>
            <a:endParaRPr lang="ru-RU" altLang="en-US" sz="2800" i="1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979296" y="3933190"/>
            <a:ext cx="5616574" cy="406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 </a:t>
            </a:r>
            <a:r>
              <a:rPr lang="ru-RU" altLang="en-US" sz="2800" b="1" dirty="0"/>
              <a:t>Зависимое слово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939925" y="4437380"/>
            <a:ext cx="628650" cy="712470"/>
            <a:chOff x="11282" y="7834"/>
            <a:chExt cx="990" cy="1122"/>
          </a:xfrm>
        </p:grpSpPr>
        <p:sp>
          <p:nvSpPr>
            <p:cNvPr id="13" name="Овал 12"/>
            <p:cNvSpPr/>
            <p:nvPr/>
          </p:nvSpPr>
          <p:spPr>
            <a:xfrm>
              <a:off x="11282" y="7882"/>
              <a:ext cx="991" cy="107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7" name="Текстовое поле 6"/>
            <p:cNvSpPr txBox="1"/>
            <p:nvPr/>
          </p:nvSpPr>
          <p:spPr>
            <a:xfrm>
              <a:off x="11344" y="7834"/>
              <a:ext cx="866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Н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71775" y="4467860"/>
            <a:ext cx="1000760" cy="958850"/>
            <a:chOff x="5953" y="7664"/>
            <a:chExt cx="1576" cy="151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953" y="7664"/>
              <a:ext cx="1576" cy="1511"/>
              <a:chOff x="5953" y="7668"/>
              <a:chExt cx="1919" cy="185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5953" y="7668"/>
                <a:ext cx="1919" cy="185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6339" y="8007"/>
                <a:ext cx="1146" cy="1178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</p:grpSp>
        <p:sp>
          <p:nvSpPr>
            <p:cNvPr id="43" name="Текстовое поле 42"/>
            <p:cNvSpPr txBox="1"/>
            <p:nvPr/>
          </p:nvSpPr>
          <p:spPr>
            <a:xfrm>
              <a:off x="6380" y="7882"/>
              <a:ext cx="72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600" b="1">
                  <a:solidFill>
                    <a:schemeClr val="bg1"/>
                  </a:solidFill>
                  <a:latin typeface="+mj-lt"/>
                  <a:cs typeface="+mj-lt"/>
                </a:rPr>
                <a:t>Д</a:t>
              </a:r>
            </a:p>
          </p:txBody>
        </p:sp>
      </p:grpSp>
      <p:sp>
        <p:nvSpPr>
          <p:cNvPr id="44" name="Текстовое поле 43"/>
          <p:cNvSpPr txBox="1"/>
          <p:nvPr/>
        </p:nvSpPr>
        <p:spPr>
          <a:xfrm>
            <a:off x="3779520" y="4437380"/>
            <a:ext cx="43167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+ все неизменяемые слова любой части речи: </a:t>
            </a:r>
            <a:r>
              <a:rPr lang="ru-RU" altLang="en-US" sz="2400" i="1" dirty="0"/>
              <a:t>привычка работать (инфинитив), цвет беж, пить кофе.</a:t>
            </a:r>
          </a:p>
        </p:txBody>
      </p:sp>
      <p:pic>
        <p:nvPicPr>
          <p:cNvPr id="45" name="Изображение 44" descr="домой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pic>
        <p:nvPicPr>
          <p:cNvPr id="48" name="Замещающее содержимое 47" descr="примыкание 2"/>
          <p:cNvPicPr>
            <a:picLocks noGrp="1" noChangeAspect="1"/>
          </p:cNvPicPr>
          <p:nvPr>
            <p:ph idx="1"/>
          </p:nvPr>
        </p:nvPicPr>
        <p:blipFill>
          <a:blip r:embed="rId5"/>
          <a:srcRect r="794" b="12053"/>
          <a:stretch>
            <a:fillRect/>
          </a:stretch>
        </p:blipFill>
        <p:spPr>
          <a:xfrm>
            <a:off x="4211955" y="1845310"/>
            <a:ext cx="1167130" cy="109791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49" name="Изображение 48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476885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sp>
        <p:nvSpPr>
          <p:cNvPr id="51" name="Управляющая кнопка: назад 50">
            <a:hlinkClick r:id="" action="ppaction://hlinkshowjump?jump=previousslide"/>
          </p:cNvPr>
          <p:cNvSpPr/>
          <p:nvPr/>
        </p:nvSpPr>
        <p:spPr>
          <a:xfrm>
            <a:off x="7092950" y="5930900"/>
            <a:ext cx="502920" cy="45085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Изображение 15" descr="главный"/>
          <p:cNvPicPr>
            <a:picLocks noChangeAspect="1"/>
          </p:cNvPicPr>
          <p:nvPr/>
        </p:nvPicPr>
        <p:blipFill>
          <a:blip r:embed="rId2"/>
          <a:srcRect r="26034"/>
          <a:stretch>
            <a:fillRect/>
          </a:stretch>
        </p:blipFill>
        <p:spPr>
          <a:xfrm>
            <a:off x="7169467" y="505143"/>
            <a:ext cx="1503680" cy="16319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971550" y="620395"/>
            <a:ext cx="5977890" cy="109347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Словосочетания по виду подчинительной связи слов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57200" y="2925445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Примыкание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57542" y="1769278"/>
            <a:ext cx="6913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000" b="1" dirty="0">
                <a:solidFill>
                  <a:srgbClr val="C00000"/>
                </a:solidFill>
                <a:latin typeface="+mj-lt"/>
              </a:rPr>
              <a:t>Важно помнить про местоимения ЕГО, ЕЁ, ИХ.  </a:t>
            </a:r>
            <a:endParaRPr lang="ru-RU" altLang="en-US" sz="20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ru-RU" altLang="en-US" sz="2000" b="1" dirty="0" smtClean="0">
                <a:solidFill>
                  <a:srgbClr val="C00000"/>
                </a:solidFill>
                <a:latin typeface="+mj-lt"/>
              </a:rPr>
              <a:t> От разряда </a:t>
            </a:r>
            <a:r>
              <a:rPr lang="ru-RU" altLang="en-US" sz="2000" b="1" dirty="0">
                <a:solidFill>
                  <a:srgbClr val="C00000"/>
                </a:solidFill>
                <a:latin typeface="+mj-lt"/>
              </a:rPr>
              <a:t>этих местоимений будет зависеть вид </a:t>
            </a:r>
            <a:r>
              <a:rPr lang="ru-RU" altLang="en-US" sz="2000" b="1" dirty="0" smtClean="0">
                <a:solidFill>
                  <a:srgbClr val="C00000"/>
                </a:solidFill>
                <a:latin typeface="+mj-lt"/>
              </a:rPr>
              <a:t>связи словосочетания.</a:t>
            </a:r>
            <a:endParaRPr lang="ru-RU" alt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4" name="Текстовое поле 43"/>
          <p:cNvSpPr txBox="1"/>
          <p:nvPr/>
        </p:nvSpPr>
        <p:spPr>
          <a:xfrm>
            <a:off x="457200" y="3861435"/>
            <a:ext cx="3656965" cy="2306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Если </a:t>
            </a:r>
            <a:r>
              <a:rPr lang="ru-RU" altLang="en-US" sz="2400" dirty="0" smtClean="0"/>
              <a:t>местоимения </a:t>
            </a:r>
            <a:r>
              <a:rPr lang="ru-RU" altLang="en-US" sz="2400" b="1" dirty="0"/>
              <a:t>притяжательные </a:t>
            </a:r>
            <a:r>
              <a:rPr lang="ru-RU" altLang="en-US" sz="2400" dirty="0"/>
              <a:t>(отвечают на вопрос чей?), это неизменяемые слова: </a:t>
            </a:r>
            <a:r>
              <a:rPr lang="ru-RU" altLang="en-US" sz="2400" i="1" dirty="0"/>
              <a:t>его книга, её учебник, их тетради.</a:t>
            </a:r>
          </a:p>
        </p:txBody>
      </p:sp>
      <p:pic>
        <p:nvPicPr>
          <p:cNvPr id="15" name="Изображение 14" descr="примыкание 2"/>
          <p:cNvPicPr>
            <a:picLocks noChangeAspect="1"/>
          </p:cNvPicPr>
          <p:nvPr/>
        </p:nvPicPr>
        <p:blipFill>
          <a:blip r:embed="rId3"/>
          <a:srcRect r="794" b="12053"/>
          <a:stretch>
            <a:fillRect/>
          </a:stretch>
        </p:blipFill>
        <p:spPr>
          <a:xfrm>
            <a:off x="3419475" y="2917825"/>
            <a:ext cx="960755" cy="90360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5363845" y="2853055"/>
            <a:ext cx="3058160" cy="8883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/>
              <a:t> Управление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5014079" y="3778250"/>
            <a:ext cx="3407926" cy="2306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Если </a:t>
            </a:r>
            <a:r>
              <a:rPr lang="ru-RU" altLang="en-US" sz="2400" dirty="0" smtClean="0"/>
              <a:t>местоимения </a:t>
            </a:r>
            <a:r>
              <a:rPr lang="ru-RU" altLang="en-US" sz="2400" b="1" dirty="0"/>
              <a:t>личные </a:t>
            </a:r>
            <a:r>
              <a:rPr lang="ru-RU" altLang="en-US" sz="2400" dirty="0"/>
              <a:t>(отвечают на вопросы падежей), это изменяемые слова: </a:t>
            </a:r>
            <a:r>
              <a:rPr lang="ru-RU" altLang="en-US" sz="2400" i="1" dirty="0"/>
              <a:t>жду его, слушаю её,  вижу их.</a:t>
            </a:r>
          </a:p>
        </p:txBody>
      </p:sp>
      <p:pic>
        <p:nvPicPr>
          <p:cNvPr id="31" name="Изображение 30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517515"/>
            <a:ext cx="1224915" cy="1180465"/>
          </a:xfrm>
          <a:prstGeom prst="ellipse">
            <a:avLst/>
          </a:prstGeom>
        </p:spPr>
      </p:pic>
      <p:sp>
        <p:nvSpPr>
          <p:cNvPr id="20" name="Управляющая кнопка: назад 19">
            <a:hlinkClick r:id="" action="ppaction://hlinkshowjump?jump=previousslide"/>
          </p:cNvPr>
          <p:cNvSpPr/>
          <p:nvPr/>
        </p:nvSpPr>
        <p:spPr>
          <a:xfrm>
            <a:off x="7092281" y="5949281"/>
            <a:ext cx="432470" cy="43247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7" name="Замещающее содержимое 16" descr="управление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43755" y="2889885"/>
            <a:ext cx="971550" cy="97155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en-US" dirty="0">
                <a:solidFill>
                  <a:srgbClr val="0000FF"/>
                </a:solidFill>
              </a:rPr>
              <a:t> </a:t>
            </a:r>
            <a:r>
              <a:rPr lang="ru-RU" altLang="en-US" sz="7200" b="1" dirty="0" smtClean="0">
                <a:solidFill>
                  <a:srgbClr val="0000FF"/>
                </a:solidFill>
                <a:latin typeface="Gabriola" panose="04040605051002020D02" charset="0"/>
                <a:cs typeface="Gabriola" panose="04040605051002020D02" charset="0"/>
              </a:rPr>
              <a:t>Благодарим </a:t>
            </a:r>
            <a:r>
              <a:rPr lang="ru-RU" altLang="en-US" sz="7200" b="1" dirty="0">
                <a:solidFill>
                  <a:srgbClr val="0000FF"/>
                </a:solidFill>
                <a:latin typeface="Gabriola" panose="04040605051002020D02" charset="0"/>
                <a:cs typeface="Gabriola" panose="04040605051002020D02" charset="0"/>
              </a:rPr>
              <a:t>за внимание!</a:t>
            </a:r>
          </a:p>
        </p:txBody>
      </p:sp>
      <p:sp>
        <p:nvSpPr>
          <p:cNvPr id="2" name="Управляющая кнопка: в конец 1">
            <a:hlinkClick r:id="" action="ppaction://hlinkshowjump?jump=endshow" highlightClick="1"/>
          </p:cNvPr>
          <p:cNvSpPr/>
          <p:nvPr/>
        </p:nvSpPr>
        <p:spPr>
          <a:xfrm>
            <a:off x="7452320" y="5661248"/>
            <a:ext cx="720080" cy="720080"/>
          </a:xfrm>
          <a:prstGeom prst="actionButtonEn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solidFill>
                  <a:srgbClr val="0000FF"/>
                </a:solidFill>
              </a:rPr>
              <a:t>Ресурсы </a:t>
            </a:r>
            <a:endParaRPr lang="ru-RU" altLang="en-US" dirty="0">
              <a:solidFill>
                <a:srgbClr val="0000FF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39750" y="1341120"/>
            <a:ext cx="8084820" cy="4526280"/>
          </a:xfrm>
        </p:spPr>
        <p:txBody>
          <a:bodyPr/>
          <a:lstStyle/>
          <a:p>
            <a:r>
              <a:rPr lang="ru-RU" altLang="en-US" sz="1200" dirty="0"/>
              <a:t>Символы частей речи по </a:t>
            </a:r>
            <a:r>
              <a:rPr lang="ru-RU" altLang="en-US" sz="1200" dirty="0" err="1"/>
              <a:t>Монтессори</a:t>
            </a:r>
            <a:r>
              <a:rPr lang="ru-RU" altLang="en-US" sz="1200" dirty="0"/>
              <a:t> </a:t>
            </a:r>
            <a:r>
              <a:rPr lang="ru-RU" altLang="en-US" sz="1200" dirty="0">
                <a:hlinkClick r:id="rId2"/>
              </a:rPr>
              <a:t>http://montessori-books.ru/grammaticheskie-korobki-montessori-sovremennyy-russkiy-yazyk-elektronnyy-albom-odnogo-montessori-materiala/</a:t>
            </a:r>
          </a:p>
          <a:p>
            <a:r>
              <a:rPr lang="ru-RU" altLang="en-US" sz="1200" dirty="0"/>
              <a:t>Дополнительная информация </a:t>
            </a:r>
            <a:r>
              <a:rPr lang="ru-RU" altLang="en-US" sz="1200" dirty="0">
                <a:hlinkClick r:id="rId3" action="ppaction://hlinkfile"/>
              </a:rPr>
              <a:t>https://ru.depositphotos.com/stock-photos/%D0%B1%D0%B5%D0%BB%D1%8B%D0%B5-%D1%87%D0%B5%D0%BB%D0%BE%D0%B2%D0%B5%D1%87%D0%BA%D0%B8-3d.html?qview=7299092</a:t>
            </a:r>
            <a:endParaRPr lang="ru-RU" altLang="en-US" sz="1200" dirty="0"/>
          </a:p>
          <a:p>
            <a:r>
              <a:rPr lang="ru-RU" altLang="en-US" sz="1200" dirty="0"/>
              <a:t>Замена синтаксическая  </a:t>
            </a:r>
            <a:r>
              <a:rPr lang="ru-RU" altLang="en-US" sz="1200" dirty="0">
                <a:hlinkClick r:id="rId4" action="ppaction://hlinkfile"/>
              </a:rPr>
              <a:t>https://ru.depositphotos.com/stock-photos/%D0%B1%D0%B5%D0%BB%D1%8B%D0%B5-%D1%87%D0%B5%D0%BB%D0%BE%D0%B2%D0%B5%D1%87%D0%BA%D0%B8-3d.html?qview=5551537</a:t>
            </a:r>
          </a:p>
          <a:p>
            <a:r>
              <a:rPr lang="ru-RU" altLang="en-US" sz="1200" dirty="0"/>
              <a:t>Структура словосочетания </a:t>
            </a:r>
            <a:r>
              <a:rPr lang="ru-RU" altLang="en-US" sz="1200" dirty="0">
                <a:hlinkClick r:id="rId5" action="ppaction://hlinkfile"/>
              </a:rPr>
              <a:t> https://ru.depositphotos.com/stock-photos/%D0%B1%D0%B5%D0%BB%D1%8B%D0%B5-%D1%87%D0%B5%D0%BB%D0%BE%D0%B2%D0%B5%D1%87%D0%BA%D0%B8-3d.html?qview=17826449</a:t>
            </a:r>
          </a:p>
          <a:p>
            <a:r>
              <a:rPr lang="ru-RU" altLang="en-US" sz="1200" dirty="0"/>
              <a:t>Главное слово  </a:t>
            </a:r>
            <a:r>
              <a:rPr lang="ru-RU" altLang="en-US" sz="1200" dirty="0">
                <a:hlinkClick r:id="rId6" action="ppaction://hlinkfile"/>
              </a:rPr>
              <a:t>https://ru.depositphotos.com/stock-photos/%D0%B1%D0%B5%D0%BB%D1%8B%D0%B5-%D1%87%D0%B5%D0%BB%D0%BE%D0%B2%D0%B5%D1%87%D0%BA%D0%B8-3d.html?qview=5551540</a:t>
            </a:r>
          </a:p>
          <a:p>
            <a:r>
              <a:rPr lang="ru-RU" altLang="en-US" sz="1200" dirty="0"/>
              <a:t>Определение  </a:t>
            </a:r>
            <a:r>
              <a:rPr lang="ru-RU" altLang="en-US" sz="1200" dirty="0">
                <a:hlinkClick r:id="rId7" action="ppaction://hlinkfile"/>
              </a:rPr>
              <a:t>https://st.depositphotos.com/1555678/1218/i/950/depositphotos_12187809-stock-photo-3d-white-reads-a-book.jpg</a:t>
            </a:r>
            <a:endParaRPr lang="ru-RU" altLang="en-US" sz="1200" dirty="0"/>
          </a:p>
          <a:p>
            <a:r>
              <a:rPr lang="ru-RU" altLang="en-US" sz="1200" dirty="0"/>
              <a:t>Примыкание  </a:t>
            </a:r>
            <a:r>
              <a:rPr lang="ru-RU" altLang="en-US" sz="1200" dirty="0">
                <a:hlinkClick r:id="rId8" action="ppaction://hlinkfile"/>
              </a:rPr>
              <a:t>https://kcsonvol.gov35.ru/2018/04/19/%D0%B2-%D0%BA%D1%86%D1%81%D0%BE%D0%BD-%D0%B3-%D0%B2%D0%BE%D0%BB%D0%BE%D0%B3%D0%B4%D1%8B-%D0%B4%D0%BE%D0%B2%D0%B5%D1%80%D0%B8%D0%B5-%D0%BE%D0%B1%D1%81%D1%83%D0%B4%D0%B8%D0%BB%D0%B8-%D0%B2%D0%BE/</a:t>
            </a:r>
          </a:p>
          <a:p>
            <a:r>
              <a:rPr lang="ru-RU" altLang="en-US" sz="1200" dirty="0"/>
              <a:t>Согласование  </a:t>
            </a:r>
            <a:r>
              <a:rPr lang="ru-RU" altLang="en-US" sz="1200" dirty="0">
                <a:hlinkClick r:id="rId9"/>
              </a:rPr>
              <a:t>http://www.lenagold.ru/fon/clipart/l/lud.html</a:t>
            </a:r>
          </a:p>
          <a:p>
            <a:endParaRPr lang="ru-RU" altLang="en-US" sz="1200" dirty="0">
              <a:hlinkClick r:id="rId9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524328" y="5661248"/>
            <a:ext cx="648072" cy="585936"/>
          </a:xfrm>
          <a:prstGeom prst="actionButtonForwardNex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20880" cy="436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600" b="1" i="1" dirty="0" smtClean="0">
                <a:ln>
                  <a:noFill/>
                </a:ln>
                <a:effectLst/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Автор макета презентации - Ранько Елена Алексеевна, учитель начальных классов  МАОУ лицей №21   г. Иваново. </a:t>
            </a:r>
            <a:r>
              <a:rPr lang="ru-RU" sz="1600" i="1" dirty="0" smtClean="0">
                <a:ln>
                  <a:noFill/>
                </a:ln>
                <a:effectLst/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Сайт: </a:t>
            </a:r>
            <a:r>
              <a:rPr lang="en-US" sz="1600" i="1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  <a:hlinkClick r:id="rId2"/>
              </a:rPr>
              <a:t>http://elenaranko.ucoz.ru/</a:t>
            </a:r>
            <a:r>
              <a:rPr lang="ru-RU" sz="1600" i="1" dirty="0" smtClean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   </a:t>
            </a:r>
            <a:endParaRPr kumimoji="0" lang="ru-RU" sz="16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l"/>
            <a:endParaRPr lang="ru-RU" sz="1600" dirty="0" smtClean="0">
              <a:hlinkClick r:id="rId3"/>
            </a:endParaRPr>
          </a:p>
          <a:p>
            <a:pPr lvl="0" algn="l"/>
            <a:r>
              <a:rPr lang="ru-RU" sz="1600" dirty="0" smtClean="0">
                <a:hlinkClick r:id="rId3"/>
              </a:rPr>
              <a:t>http://img-fotki.yandex.ru/get/5634/136487634.a3b/0_d5b7c_44e066c2_XL.png</a:t>
            </a:r>
            <a:r>
              <a:rPr lang="ru-RU" sz="1600" dirty="0" smtClean="0"/>
              <a:t>  </a:t>
            </a:r>
            <a:r>
              <a:rPr lang="ru-RU" sz="1600" i="1" dirty="0" smtClean="0"/>
              <a:t>тетрадь</a:t>
            </a:r>
          </a:p>
          <a:p>
            <a:pPr lvl="0" algn="l"/>
            <a:endParaRPr lang="ru-RU" sz="1600" i="1" dirty="0" smtClean="0"/>
          </a:p>
          <a:p>
            <a:pPr algn="l"/>
            <a:r>
              <a:rPr lang="ru-RU" sz="1600" dirty="0" smtClean="0">
                <a:hlinkClick r:id="rId4"/>
              </a:rPr>
              <a:t>http://energyru.com/vector-clipart/objects-and-things/226-svitki-pero-chernilnica-i-knigi-v-vektore.html</a:t>
            </a:r>
            <a:r>
              <a:rPr lang="ru-RU" sz="1600" dirty="0" smtClean="0"/>
              <a:t> </a:t>
            </a:r>
            <a:r>
              <a:rPr lang="ru-RU" sz="1600" i="1" dirty="0" smtClean="0"/>
              <a:t>чернильница</a:t>
            </a:r>
          </a:p>
          <a:p>
            <a:pPr algn="l"/>
            <a:r>
              <a:rPr lang="ru-RU" sz="1600" dirty="0" smtClean="0"/>
              <a:t> </a:t>
            </a:r>
          </a:p>
          <a:p>
            <a:pPr lvl="0" algn="l"/>
            <a:r>
              <a:rPr lang="ru-RU" sz="1600" u="sng" dirty="0" smtClean="0">
                <a:hlinkClick r:id="rId5"/>
              </a:rPr>
              <a:t>http://img-fotki.yandex.ru/get/6703/28257045.10da/0_a8af5_549a1244_XL.png</a:t>
            </a:r>
            <a:r>
              <a:rPr lang="ru-RU" sz="1600" u="sng" dirty="0" smtClean="0"/>
              <a:t> </a:t>
            </a:r>
            <a:endParaRPr lang="ru-RU" sz="1600" i="1" dirty="0" smtClean="0"/>
          </a:p>
          <a:p>
            <a:pPr lvl="0" algn="l"/>
            <a:r>
              <a:rPr lang="ru-RU" sz="1600" u="sng" dirty="0" smtClean="0">
                <a:hlinkClick r:id="rId6"/>
              </a:rPr>
              <a:t>http://img-fotki.yandex.ru/get/6703/28257045.10db/0_a8b06_ba691d72_XL.png</a:t>
            </a:r>
            <a:endParaRPr lang="ru-RU" sz="1600" u="sng" dirty="0" smtClean="0"/>
          </a:p>
          <a:p>
            <a:pPr lvl="0" algn="l"/>
            <a:r>
              <a:rPr lang="ru-RU" sz="1600" u="sng" dirty="0" smtClean="0">
                <a:hlinkClick r:id="rId7"/>
              </a:rPr>
              <a:t>http://img-fotki.yandex.ru/get/6429/28257045.10db/0_a8b1a_e5c00db1_XL.png</a:t>
            </a:r>
            <a:r>
              <a:rPr lang="ru-RU" sz="1600" u="sng" dirty="0" smtClean="0"/>
              <a:t> </a:t>
            </a:r>
            <a:r>
              <a:rPr lang="ru-RU" sz="1600" i="1" dirty="0" smtClean="0"/>
              <a:t>зеленые ленточки</a:t>
            </a:r>
          </a:p>
          <a:p>
            <a:pPr algn="l"/>
            <a:endParaRPr lang="ru-RU" sz="1600" dirty="0" smtClean="0"/>
          </a:p>
          <a:p>
            <a:pPr algn="l"/>
            <a:r>
              <a:rPr lang="ru-RU" sz="1600" u="sng" dirty="0" smtClean="0">
                <a:hlinkClick r:id="rId8"/>
              </a:rPr>
              <a:t>http://papillondereve.p.a.pic.centerblog.net/5f5774e4.png </a:t>
            </a:r>
            <a:r>
              <a:rPr lang="ru-RU" sz="1600" u="sng" dirty="0" smtClean="0"/>
              <a:t> </a:t>
            </a:r>
            <a:r>
              <a:rPr lang="ru-RU" sz="1600" i="1" dirty="0" smtClean="0"/>
              <a:t>бабочка</a:t>
            </a:r>
          </a:p>
          <a:p>
            <a:pPr algn="l"/>
            <a:r>
              <a:rPr lang="ru-RU" sz="1600" u="sng" dirty="0" smtClean="0">
                <a:hlinkClick r:id="rId9"/>
              </a:rPr>
              <a:t>http://www.ailona.ru/_ph/97/725785527.png</a:t>
            </a:r>
            <a:r>
              <a:rPr lang="ru-RU" sz="1600" u="sng" dirty="0" smtClean="0"/>
              <a:t> </a:t>
            </a:r>
            <a:r>
              <a:rPr lang="ru-RU" sz="1600" i="1" dirty="0" smtClean="0"/>
              <a:t>зеленое перо</a:t>
            </a:r>
            <a:endParaRPr lang="ru-RU" sz="2400" i="1" dirty="0" smtClean="0"/>
          </a:p>
          <a:p>
            <a:pPr algn="ctr"/>
            <a:endParaRPr lang="ru-RU" sz="24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/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Ресурсы 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в конец 1">
            <a:hlinkClick r:id="" action="ppaction://hlinkshowjump?jump=firstslide" highlightClick="1"/>
          </p:cNvPr>
          <p:cNvSpPr/>
          <p:nvPr/>
        </p:nvSpPr>
        <p:spPr>
          <a:xfrm>
            <a:off x="7524328" y="5600442"/>
            <a:ext cx="648072" cy="576064"/>
          </a:xfrm>
          <a:prstGeom prst="actionButtonEnd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Условные обозначения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85620" y="1385888"/>
            <a:ext cx="2736215" cy="4908550"/>
          </a:xfrm>
        </p:spPr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ru-RU" altLang="en-US" dirty="0"/>
              <a:t>определение </a:t>
            </a:r>
            <a:r>
              <a:rPr lang="ru-RU" altLang="en-US" dirty="0" smtClean="0"/>
              <a:t>словосочетания</a:t>
            </a:r>
            <a:endParaRPr lang="ru-RU" altLang="en-US" sz="2100" dirty="0" smtClean="0"/>
          </a:p>
          <a:p>
            <a:pPr marL="0" indent="0">
              <a:buNone/>
            </a:pPr>
            <a:endParaRPr lang="ru-RU" altLang="en-US" sz="1800" dirty="0"/>
          </a:p>
          <a:p>
            <a:pPr marL="0" indent="0">
              <a:buNone/>
            </a:pPr>
            <a:r>
              <a:rPr lang="ru-RU" altLang="en-US" dirty="0"/>
              <a:t>структура словосочетания</a:t>
            </a:r>
          </a:p>
          <a:p>
            <a:pPr marL="0" indent="0">
              <a:buNone/>
            </a:pPr>
            <a:endParaRPr lang="ru-RU" altLang="en-US" dirty="0" smtClean="0"/>
          </a:p>
          <a:p>
            <a:pPr marL="0" indent="0">
              <a:buNone/>
            </a:pPr>
            <a:r>
              <a:rPr lang="ru-RU" altLang="en-US" dirty="0" smtClean="0"/>
              <a:t>виды словосочетаний по </a:t>
            </a:r>
            <a:r>
              <a:rPr lang="ru-RU" altLang="en-US" dirty="0"/>
              <a:t>главному слову </a:t>
            </a:r>
          </a:p>
          <a:p>
            <a:pPr marL="0" indent="0">
              <a:buNone/>
            </a:pPr>
            <a:endParaRPr lang="ru-RU" altLang="en-US" dirty="0" smtClean="0"/>
          </a:p>
          <a:p>
            <a:pPr marL="0" indent="0">
              <a:buNone/>
            </a:pPr>
            <a:r>
              <a:rPr lang="ru-RU" altLang="en-US" dirty="0" smtClean="0"/>
              <a:t>синонимическая </a:t>
            </a:r>
            <a:r>
              <a:rPr lang="ru-RU" altLang="en-US" dirty="0"/>
              <a:t>замена</a:t>
            </a:r>
          </a:p>
          <a:p>
            <a:pPr marL="0" indent="0">
              <a:buNone/>
            </a:pPr>
            <a:endParaRPr lang="ru-RU" altLang="en-US" sz="2700" dirty="0"/>
          </a:p>
          <a:p>
            <a:pPr marL="0" indent="0">
              <a:buNone/>
            </a:pPr>
            <a:r>
              <a:rPr lang="ru-RU" altLang="en-US" dirty="0" smtClean="0"/>
              <a:t>дополнительная информация</a:t>
            </a:r>
            <a:endParaRPr lang="ru-RU" altLang="en-US" dirty="0"/>
          </a:p>
        </p:txBody>
      </p:sp>
      <p:pic>
        <p:nvPicPr>
          <p:cNvPr id="32" name="Изображение 31" descr="главный 3"/>
          <p:cNvPicPr>
            <a:picLocks noChangeAspect="1"/>
          </p:cNvPicPr>
          <p:nvPr/>
        </p:nvPicPr>
        <p:blipFill>
          <a:blip r:embed="rId2"/>
          <a:srcRect l="22852"/>
          <a:stretch>
            <a:fillRect/>
          </a:stretch>
        </p:blipFill>
        <p:spPr>
          <a:xfrm>
            <a:off x="825500" y="3291646"/>
            <a:ext cx="960120" cy="850900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3" name="Изображение 12" descr="согласов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277110"/>
            <a:ext cx="821690" cy="77406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9" name="Замещающее содержимое 34" descr="знач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1196975"/>
            <a:ext cx="859790" cy="904875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  <p:pic>
        <p:nvPicPr>
          <p:cNvPr id="22" name="Изображение 21" descr="замена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" y="2318385"/>
            <a:ext cx="812800" cy="789305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  <p:pic>
        <p:nvPicPr>
          <p:cNvPr id="27" name="Изображение 26" descr="замена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0" y="4380230"/>
            <a:ext cx="898525" cy="898525"/>
          </a:xfrm>
          <a:prstGeom prst="ellips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9" name="Изображение 28" descr="примыкание 2"/>
          <p:cNvPicPr>
            <a:picLocks noChangeAspect="1"/>
          </p:cNvPicPr>
          <p:nvPr/>
        </p:nvPicPr>
        <p:blipFill>
          <a:blip r:embed="rId7"/>
          <a:srcRect r="794" b="12053"/>
          <a:stretch>
            <a:fillRect/>
          </a:stretch>
        </p:blipFill>
        <p:spPr>
          <a:xfrm>
            <a:off x="4691380" y="3213100"/>
            <a:ext cx="845820" cy="79565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31" name="Изображение 30" descr="главный"/>
          <p:cNvPicPr>
            <a:picLocks noChangeAspect="1"/>
          </p:cNvPicPr>
          <p:nvPr/>
        </p:nvPicPr>
        <p:blipFill>
          <a:blip r:embed="rId8"/>
          <a:srcRect r="26034"/>
          <a:stretch>
            <a:fillRect/>
          </a:stretch>
        </p:blipFill>
        <p:spPr>
          <a:xfrm>
            <a:off x="4643755" y="1268730"/>
            <a:ext cx="828675" cy="84645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8" name="Изображение 17" descr="домой"/>
          <p:cNvPicPr>
            <a:picLocks noChangeAspect="1"/>
          </p:cNvPicPr>
          <p:nvPr/>
        </p:nvPicPr>
        <p:blipFill>
          <a:blip r:embed="rId9"/>
          <a:srcRect l="11911" t="8906" r="9351" b="20504"/>
          <a:stretch>
            <a:fillRect/>
          </a:stretch>
        </p:blipFill>
        <p:spPr>
          <a:xfrm>
            <a:off x="4625975" y="5278755"/>
            <a:ext cx="976630" cy="941705"/>
          </a:xfrm>
          <a:prstGeom prst="ellipse">
            <a:avLst/>
          </a:prstGeom>
        </p:spPr>
      </p:pic>
      <p:pic>
        <p:nvPicPr>
          <p:cNvPr id="4" name="Замещающее содержимое 1" descr="управле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755" y="4210050"/>
            <a:ext cx="868045" cy="86804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20" name="Изображение 19" descr="дополнительно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926" y="5453078"/>
            <a:ext cx="843136" cy="845328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5641975" y="1268730"/>
            <a:ext cx="31254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dirty="0"/>
              <a:t>виды подчинительной связи</a:t>
            </a:r>
          </a:p>
          <a:p>
            <a:endParaRPr lang="ru-RU" altLang="en-US" sz="2400" dirty="0"/>
          </a:p>
          <a:p>
            <a:r>
              <a:rPr lang="ru-RU" altLang="en-US" sz="2400" dirty="0"/>
              <a:t>согласование</a:t>
            </a:r>
          </a:p>
          <a:p>
            <a:endParaRPr lang="ru-RU" altLang="en-US" sz="2400" dirty="0" smtClean="0"/>
          </a:p>
          <a:p>
            <a:endParaRPr lang="ru-RU" altLang="en-US" sz="2000" dirty="0"/>
          </a:p>
          <a:p>
            <a:r>
              <a:rPr lang="ru-RU" altLang="en-US" sz="2400" dirty="0" smtClean="0"/>
              <a:t>примыкание</a:t>
            </a:r>
            <a:endParaRPr lang="ru-RU" altLang="en-US" sz="2400" dirty="0"/>
          </a:p>
          <a:p>
            <a:endParaRPr lang="ru-RU" altLang="en-US" sz="2400" dirty="0" smtClean="0"/>
          </a:p>
          <a:p>
            <a:endParaRPr lang="ru-RU" altLang="en-US" sz="2000" dirty="0"/>
          </a:p>
          <a:p>
            <a:r>
              <a:rPr lang="ru-RU" altLang="en-US" sz="2400" dirty="0" smtClean="0"/>
              <a:t>управление</a:t>
            </a:r>
            <a:endParaRPr lang="ru-RU" altLang="en-US" sz="2400" dirty="0"/>
          </a:p>
          <a:p>
            <a:endParaRPr lang="ru-RU" altLang="en-US" sz="2400" dirty="0"/>
          </a:p>
          <a:p>
            <a:r>
              <a:rPr lang="ru-RU" altLang="en-US" sz="2400" dirty="0" smtClean="0"/>
              <a:t>назад </a:t>
            </a:r>
            <a:r>
              <a:rPr lang="ru-RU" altLang="en-US" sz="2400" dirty="0"/>
              <a:t>к опорному конспекту</a:t>
            </a:r>
          </a:p>
        </p:txBody>
      </p:sp>
      <p:sp>
        <p:nvSpPr>
          <p:cNvPr id="6" name="Управляющая кнопка: назад 5"/>
          <p:cNvSpPr/>
          <p:nvPr/>
        </p:nvSpPr>
        <p:spPr>
          <a:xfrm>
            <a:off x="2915816" y="6220460"/>
            <a:ext cx="678180" cy="50546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821112" y="6177280"/>
            <a:ext cx="333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 dirty="0"/>
              <a:t>к предыдущему слайду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en-US" sz="3200" dirty="0"/>
              <a:t>Условные обозначения  </a:t>
            </a:r>
            <a:br>
              <a:rPr lang="ru-RU" altLang="en-US" sz="3200" dirty="0"/>
            </a:br>
            <a:r>
              <a:rPr lang="ru-RU" altLang="en-US" sz="3200" dirty="0"/>
              <a:t>частей речи по </a:t>
            </a:r>
            <a:r>
              <a:rPr lang="ru-RU" altLang="en-US" sz="3200" dirty="0" smtClean="0"/>
              <a:t>М. </a:t>
            </a:r>
            <a:r>
              <a:rPr lang="ru-RU" altLang="en-US" sz="3200" dirty="0" err="1" smtClean="0"/>
              <a:t>Монтессори</a:t>
            </a:r>
            <a:endParaRPr lang="ru-RU" altLang="en-US" sz="32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505325" y="1482725"/>
            <a:ext cx="1566545" cy="1178560"/>
            <a:chOff x="8570" y="6534"/>
            <a:chExt cx="2467" cy="1856"/>
          </a:xfrm>
        </p:grpSpPr>
        <p:sp>
          <p:nvSpPr>
            <p:cNvPr id="14" name="Овал 13"/>
            <p:cNvSpPr/>
            <p:nvPr/>
          </p:nvSpPr>
          <p:spPr>
            <a:xfrm>
              <a:off x="8570" y="6534"/>
              <a:ext cx="1919" cy="18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19" name="Текстовое поле 18"/>
            <p:cNvSpPr txBox="1"/>
            <p:nvPr/>
          </p:nvSpPr>
          <p:spPr>
            <a:xfrm>
              <a:off x="9015" y="6647"/>
              <a:ext cx="2022" cy="17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61035" y="1235075"/>
            <a:ext cx="1337310" cy="1289050"/>
            <a:chOff x="9128" y="1597"/>
            <a:chExt cx="2106" cy="2030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9128" y="1597"/>
              <a:ext cx="2107" cy="174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sz="1400" b="1"/>
            </a:p>
          </p:txBody>
        </p:sp>
        <p:sp>
          <p:nvSpPr>
            <p:cNvPr id="30" name="Текстовое поле 29"/>
            <p:cNvSpPr txBox="1"/>
            <p:nvPr/>
          </p:nvSpPr>
          <p:spPr>
            <a:xfrm>
              <a:off x="9617" y="1885"/>
              <a:ext cx="144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+mj-lt"/>
                  <a:cs typeface="+mj-lt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58190" y="2737485"/>
            <a:ext cx="935990" cy="852170"/>
            <a:chOff x="8792" y="3939"/>
            <a:chExt cx="1474" cy="1342"/>
          </a:xfrm>
        </p:grpSpPr>
        <p:sp>
          <p:nvSpPr>
            <p:cNvPr id="7" name="Равнобедренный треугольник 6"/>
            <p:cNvSpPr/>
            <p:nvPr/>
          </p:nvSpPr>
          <p:spPr>
            <a:xfrm>
              <a:off x="8792" y="3939"/>
              <a:ext cx="1474" cy="1247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/>
                <a:t> </a:t>
              </a:r>
            </a:p>
          </p:txBody>
        </p:sp>
        <p:sp>
          <p:nvSpPr>
            <p:cNvPr id="31" name="Текстовое поле 30"/>
            <p:cNvSpPr txBox="1"/>
            <p:nvPr/>
          </p:nvSpPr>
          <p:spPr>
            <a:xfrm>
              <a:off x="9128" y="4169"/>
              <a:ext cx="105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83260" y="3854450"/>
            <a:ext cx="1172210" cy="654685"/>
            <a:chOff x="10489" y="4266"/>
            <a:chExt cx="1846" cy="1031"/>
          </a:xfrm>
        </p:grpSpPr>
        <p:sp>
          <p:nvSpPr>
            <p:cNvPr id="9" name="Равнобедренный треугольник 8"/>
            <p:cNvSpPr/>
            <p:nvPr/>
          </p:nvSpPr>
          <p:spPr>
            <a:xfrm>
              <a:off x="10489" y="4266"/>
              <a:ext cx="1526" cy="920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b="1"/>
            </a:p>
          </p:txBody>
        </p:sp>
        <p:sp>
          <p:nvSpPr>
            <p:cNvPr id="32" name="Текстовое поле 31"/>
            <p:cNvSpPr txBox="1"/>
            <p:nvPr/>
          </p:nvSpPr>
          <p:spPr>
            <a:xfrm>
              <a:off x="10829" y="4379"/>
              <a:ext cx="15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200" b="1">
                  <a:solidFill>
                    <a:schemeClr val="bg1"/>
                  </a:solidFill>
                  <a:latin typeface="+mj-lt"/>
                  <a:cs typeface="+mj-lt"/>
                </a:rPr>
                <a:t>Ч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71550" y="4639945"/>
            <a:ext cx="1021080" cy="1354455"/>
            <a:chOff x="9355" y="6534"/>
            <a:chExt cx="1608" cy="2133"/>
          </a:xfrm>
        </p:grpSpPr>
        <p:sp>
          <p:nvSpPr>
            <p:cNvPr id="10" name="Равнобедренный треугольник 9"/>
            <p:cNvSpPr/>
            <p:nvPr/>
          </p:nvSpPr>
          <p:spPr>
            <a:xfrm>
              <a:off x="9355" y="6534"/>
              <a:ext cx="1002" cy="202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3" name="Текстовое поле 32"/>
            <p:cNvSpPr txBox="1"/>
            <p:nvPr/>
          </p:nvSpPr>
          <p:spPr>
            <a:xfrm>
              <a:off x="9355" y="7555"/>
              <a:ext cx="160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М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676140" y="3802380"/>
            <a:ext cx="937260" cy="966470"/>
            <a:chOff x="7592" y="8369"/>
            <a:chExt cx="1476" cy="1522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7592" y="8369"/>
              <a:ext cx="1476" cy="1522"/>
              <a:chOff x="11282" y="1544"/>
              <a:chExt cx="1918" cy="1856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1282" y="1544"/>
                <a:ext cx="1919" cy="185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1509" y="1658"/>
                <a:ext cx="1474" cy="1247"/>
              </a:xfrm>
              <a:prstGeom prst="triangl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en-US"/>
                  <a:t> </a:t>
                </a:r>
              </a:p>
            </p:txBody>
          </p:sp>
        </p:grpSp>
        <p:sp>
          <p:nvSpPr>
            <p:cNvPr id="34" name="Текстовое поле 33"/>
            <p:cNvSpPr txBox="1"/>
            <p:nvPr/>
          </p:nvSpPr>
          <p:spPr>
            <a:xfrm>
              <a:off x="7881" y="8575"/>
              <a:ext cx="105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719955" y="5090795"/>
            <a:ext cx="1000760" cy="958850"/>
            <a:chOff x="5953" y="7664"/>
            <a:chExt cx="1576" cy="151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953" y="7664"/>
              <a:ext cx="1576" cy="1511"/>
              <a:chOff x="5953" y="7668"/>
              <a:chExt cx="1919" cy="185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953" y="7668"/>
                <a:ext cx="1919" cy="185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6339" y="8007"/>
                <a:ext cx="1146" cy="1178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altLang="en-US"/>
              </a:p>
            </p:txBody>
          </p:sp>
        </p:grpSp>
        <p:sp>
          <p:nvSpPr>
            <p:cNvPr id="35" name="Текстовое поле 34"/>
            <p:cNvSpPr txBox="1"/>
            <p:nvPr/>
          </p:nvSpPr>
          <p:spPr>
            <a:xfrm>
              <a:off x="6380" y="7882"/>
              <a:ext cx="72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600" b="1">
                  <a:solidFill>
                    <a:schemeClr val="bg1"/>
                  </a:solidFill>
                  <a:latin typeface="+mj-lt"/>
                  <a:cs typeface="+mj-lt"/>
                </a:rPr>
                <a:t>Д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20285" y="2853055"/>
            <a:ext cx="628650" cy="712470"/>
            <a:chOff x="11282" y="7834"/>
            <a:chExt cx="990" cy="1122"/>
          </a:xfrm>
        </p:grpSpPr>
        <p:sp>
          <p:nvSpPr>
            <p:cNvPr id="13" name="Овал 12"/>
            <p:cNvSpPr/>
            <p:nvPr/>
          </p:nvSpPr>
          <p:spPr>
            <a:xfrm>
              <a:off x="11282" y="7882"/>
              <a:ext cx="991" cy="1075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36" name="Текстовое поле 35"/>
            <p:cNvSpPr txBox="1"/>
            <p:nvPr/>
          </p:nvSpPr>
          <p:spPr>
            <a:xfrm>
              <a:off x="11344" y="7834"/>
              <a:ext cx="866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Н</a:t>
              </a:r>
            </a:p>
          </p:txBody>
        </p:sp>
      </p:grpSp>
      <p:sp>
        <p:nvSpPr>
          <p:cNvPr id="47" name="Замещающее содержимое 46"/>
          <p:cNvSpPr>
            <a:spLocks noGrp="1"/>
          </p:cNvSpPr>
          <p:nvPr>
            <p:ph idx="1"/>
          </p:nvPr>
        </p:nvSpPr>
        <p:spPr>
          <a:xfrm>
            <a:off x="5652135" y="1700530"/>
            <a:ext cx="3035300" cy="452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b="1" dirty="0">
                <a:sym typeface="+mn-ea"/>
              </a:rPr>
              <a:t>Глагол </a:t>
            </a:r>
          </a:p>
          <a:p>
            <a:pPr marL="0" indent="0">
              <a:buNone/>
            </a:pPr>
            <a:endParaRPr lang="ru-RU" altLang="en-US" b="1" dirty="0">
              <a:sym typeface="+mn-ea"/>
            </a:endParaRPr>
          </a:p>
          <a:p>
            <a:pPr marL="0" indent="0">
              <a:buNone/>
            </a:pPr>
            <a:r>
              <a:rPr lang="ru-RU" altLang="en-US" b="1" dirty="0">
                <a:sym typeface="+mn-ea"/>
              </a:rPr>
              <a:t>Наречие</a:t>
            </a:r>
            <a:endParaRPr lang="ru-RU" altLang="en-US" sz="4800" b="1" dirty="0">
              <a:sym typeface="+mn-ea"/>
            </a:endParaRPr>
          </a:p>
          <a:p>
            <a:pPr marL="0" indent="0">
              <a:buNone/>
            </a:pPr>
            <a:endParaRPr lang="ru-RU" altLang="en-US" sz="2400" b="1" dirty="0">
              <a:sym typeface="+mn-ea"/>
            </a:endParaRPr>
          </a:p>
          <a:p>
            <a:pPr marL="0" indent="0">
              <a:buNone/>
            </a:pPr>
            <a:r>
              <a:rPr lang="ru-RU" altLang="en-US" b="1" dirty="0">
                <a:sym typeface="+mn-ea"/>
              </a:rPr>
              <a:t>Причастие</a:t>
            </a:r>
          </a:p>
          <a:p>
            <a:pPr marL="0" indent="0">
              <a:buNone/>
            </a:pPr>
            <a:endParaRPr lang="ru-RU" altLang="en-US" b="1" dirty="0"/>
          </a:p>
          <a:p>
            <a:pPr marL="0" indent="0">
              <a:buNone/>
            </a:pPr>
            <a:r>
              <a:rPr lang="ru-RU" altLang="en-US" b="1" dirty="0">
                <a:sym typeface="+mn-ea"/>
              </a:rPr>
              <a:t>Деепричастие</a:t>
            </a:r>
            <a:endParaRPr lang="ru-RU" altLang="en-US" sz="4800" b="1" dirty="0"/>
          </a:p>
          <a:p>
            <a:pPr marL="0" indent="0">
              <a:buNone/>
            </a:pPr>
            <a:endParaRPr lang="ru-RU" altLang="en-US" sz="4800" b="1" dirty="0"/>
          </a:p>
        </p:txBody>
      </p:sp>
      <p:sp>
        <p:nvSpPr>
          <p:cNvPr id="48" name="Текстовое поле 47"/>
          <p:cNvSpPr txBox="1"/>
          <p:nvPr/>
        </p:nvSpPr>
        <p:spPr>
          <a:xfrm>
            <a:off x="1907540" y="1485265"/>
            <a:ext cx="246253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3200" b="1" dirty="0" err="1">
                <a:sym typeface="+mn-ea"/>
              </a:rPr>
              <a:t>Существи</a:t>
            </a:r>
            <a:r>
              <a:rPr lang="ru-RU" altLang="en-US" sz="3200" b="1" dirty="0">
                <a:sym typeface="+mn-ea"/>
              </a:rPr>
              <a:t>-тельное</a:t>
            </a:r>
          </a:p>
          <a:p>
            <a:endParaRPr lang="ru-RU" altLang="en-US" sz="1400" b="1" dirty="0"/>
          </a:p>
          <a:p>
            <a:r>
              <a:rPr lang="ru-RU" altLang="en-US" sz="3200" b="1" dirty="0" err="1">
                <a:sym typeface="+mn-ea"/>
              </a:rPr>
              <a:t>Прилага</a:t>
            </a:r>
            <a:r>
              <a:rPr lang="ru-RU" altLang="en-US" sz="3200" b="1" dirty="0">
                <a:sym typeface="+mn-ea"/>
              </a:rPr>
              <a:t>-тельное</a:t>
            </a:r>
          </a:p>
          <a:p>
            <a:endParaRPr lang="ru-RU" altLang="en-US" sz="1600" b="1" dirty="0">
              <a:sym typeface="+mn-ea"/>
            </a:endParaRPr>
          </a:p>
          <a:p>
            <a:r>
              <a:rPr lang="ru-RU" altLang="en-US" sz="3200" b="1" dirty="0">
                <a:sym typeface="+mn-ea"/>
              </a:rPr>
              <a:t>Числитель-</a:t>
            </a:r>
            <a:r>
              <a:rPr lang="ru-RU" altLang="en-US" sz="3200" b="1" dirty="0" err="1">
                <a:sym typeface="+mn-ea"/>
              </a:rPr>
              <a:t>ное</a:t>
            </a:r>
            <a:endParaRPr lang="ru-RU" altLang="en-US" sz="3200" b="1" dirty="0">
              <a:sym typeface="+mn-ea"/>
            </a:endParaRPr>
          </a:p>
          <a:p>
            <a:endParaRPr lang="ru-RU" altLang="en-US" sz="2000" b="1" dirty="0"/>
          </a:p>
          <a:p>
            <a:r>
              <a:rPr lang="ru-RU" altLang="en-US" sz="3200" b="1" dirty="0" err="1">
                <a:sym typeface="+mn-ea"/>
              </a:rPr>
              <a:t>Местоиме-ние</a:t>
            </a:r>
            <a:endParaRPr lang="ru-RU" altLang="en-US" b="1" dirty="0"/>
          </a:p>
          <a:p>
            <a:endParaRPr lang="ru-RU" alt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1035" y="1235075"/>
            <a:ext cx="1337310" cy="1289050"/>
            <a:chOff x="9128" y="1597"/>
            <a:chExt cx="2106" cy="2030"/>
          </a:xfrm>
        </p:grpSpPr>
        <p:sp>
          <p:nvSpPr>
            <p:cNvPr id="3" name="Равнобедренный треугольник 2"/>
            <p:cNvSpPr/>
            <p:nvPr/>
          </p:nvSpPr>
          <p:spPr>
            <a:xfrm>
              <a:off x="9128" y="1597"/>
              <a:ext cx="2107" cy="1742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sz="1400" b="1"/>
            </a:p>
          </p:txBody>
        </p:sp>
        <p:sp>
          <p:nvSpPr>
            <p:cNvPr id="4" name="Текстовое поле 3"/>
            <p:cNvSpPr txBox="1"/>
            <p:nvPr/>
          </p:nvSpPr>
          <p:spPr>
            <a:xfrm>
              <a:off x="9617" y="1885"/>
              <a:ext cx="1440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6600" b="1">
                  <a:solidFill>
                    <a:schemeClr val="bg1"/>
                  </a:solidFill>
                  <a:latin typeface="+mj-lt"/>
                  <a:cs typeface="+mj-lt"/>
                </a:rPr>
                <a:t>С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58190" y="2737485"/>
            <a:ext cx="935990" cy="852170"/>
            <a:chOff x="8792" y="3939"/>
            <a:chExt cx="1474" cy="1342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8792" y="3939"/>
              <a:ext cx="1474" cy="1247"/>
            </a:xfrm>
            <a:prstGeom prst="triangl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/>
                <a:t> </a:t>
              </a:r>
            </a:p>
          </p:txBody>
        </p:sp>
        <p:sp>
          <p:nvSpPr>
            <p:cNvPr id="21" name="Текстовое поле 20"/>
            <p:cNvSpPr txBox="1"/>
            <p:nvPr/>
          </p:nvSpPr>
          <p:spPr>
            <a:xfrm>
              <a:off x="9128" y="4169"/>
              <a:ext cx="1051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ea"/>
                  <a:cs typeface="+mj-ea"/>
                </a:rPr>
                <a:t>П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83260" y="3854450"/>
            <a:ext cx="1172210" cy="654685"/>
            <a:chOff x="10489" y="4266"/>
            <a:chExt cx="1846" cy="1031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10489" y="4266"/>
              <a:ext cx="1526" cy="920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 b="1"/>
            </a:p>
          </p:txBody>
        </p:sp>
        <p:sp>
          <p:nvSpPr>
            <p:cNvPr id="24" name="Текстовое поле 23"/>
            <p:cNvSpPr txBox="1"/>
            <p:nvPr/>
          </p:nvSpPr>
          <p:spPr>
            <a:xfrm>
              <a:off x="10829" y="4379"/>
              <a:ext cx="150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3200" b="1">
                  <a:solidFill>
                    <a:schemeClr val="bg1"/>
                  </a:solidFill>
                  <a:latin typeface="+mj-lt"/>
                  <a:cs typeface="+mj-lt"/>
                </a:rPr>
                <a:t>Ч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71550" y="4639945"/>
            <a:ext cx="1021080" cy="1354455"/>
            <a:chOff x="9355" y="6534"/>
            <a:chExt cx="1608" cy="2133"/>
          </a:xfrm>
        </p:grpSpPr>
        <p:sp>
          <p:nvSpPr>
            <p:cNvPr id="26" name="Равнобедренный треугольник 25"/>
            <p:cNvSpPr/>
            <p:nvPr/>
          </p:nvSpPr>
          <p:spPr>
            <a:xfrm>
              <a:off x="9355" y="6534"/>
              <a:ext cx="1002" cy="2026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sp>
          <p:nvSpPr>
            <p:cNvPr id="27" name="Текстовое поле 26"/>
            <p:cNvSpPr txBox="1"/>
            <p:nvPr/>
          </p:nvSpPr>
          <p:spPr>
            <a:xfrm>
              <a:off x="9355" y="7555"/>
              <a:ext cx="160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4000" b="1">
                  <a:solidFill>
                    <a:schemeClr val="bg1"/>
                  </a:solidFill>
                  <a:latin typeface="+mj-lt"/>
                  <a:cs typeface="+mj-lt"/>
                </a:rPr>
                <a:t>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7065" y="1682115"/>
            <a:ext cx="2721610" cy="13087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>
                <a:hlinkClick r:id="rId2" action="ppaction://hlinksldjump"/>
              </a:rPr>
              <a:t>Определение</a:t>
            </a:r>
            <a:r>
              <a:rPr lang="ru-RU" altLang="en-US" sz="2800" b="1" dirty="0"/>
              <a:t> </a:t>
            </a:r>
            <a:r>
              <a:rPr lang="ru-RU" altLang="en-US" sz="2800" b="1" dirty="0">
                <a:solidFill>
                  <a:srgbClr val="0000FF"/>
                </a:solidFill>
              </a:rPr>
              <a:t>и</a:t>
            </a:r>
            <a:r>
              <a:rPr lang="ru-RU" altLang="en-US" sz="2800" b="1" dirty="0"/>
              <a:t> </a:t>
            </a:r>
            <a:r>
              <a:rPr lang="ru-RU" altLang="en-US" sz="2800" b="1" dirty="0">
                <a:hlinkClick r:id="rId3" action="ppaction://hlinksldjump"/>
              </a:rPr>
              <a:t>структура</a:t>
            </a:r>
            <a:endParaRPr lang="ru-RU" altLang="en-US" sz="28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87450" y="4365625"/>
            <a:ext cx="2987040" cy="100774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>
                <a:hlinkClick r:id="rId4" action="ppaction://hlinksldjump"/>
              </a:rPr>
              <a:t>Виды по главному слову</a:t>
            </a:r>
            <a:endParaRPr lang="ru-RU" altLang="en-US" sz="2800" b="1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011545" y="1682115"/>
            <a:ext cx="2598420" cy="127127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600" b="1">
                <a:hlinkClick r:id="rId5" action="ppaction://hlinksldjump"/>
              </a:rPr>
              <a:t>Синонимичес-кая замена</a:t>
            </a:r>
            <a:endParaRPr lang="ru-RU" altLang="en-US" sz="2600" b="1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427855" y="3717290"/>
            <a:ext cx="3330575" cy="90487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>
                <a:hlinkClick r:id="rId6" action="ppaction://hlinksldjump"/>
              </a:rPr>
              <a:t>Виды подчини-тельной связи</a:t>
            </a:r>
            <a:endParaRPr lang="ru-RU" altLang="en-US" sz="2800" b="1" dirty="0"/>
          </a:p>
        </p:txBody>
      </p:sp>
      <p:sp>
        <p:nvSpPr>
          <p:cNvPr id="14" name="Блок-схема: процесс  13"/>
          <p:cNvSpPr/>
          <p:nvPr/>
        </p:nvSpPr>
        <p:spPr>
          <a:xfrm>
            <a:off x="2243455" y="512445"/>
            <a:ext cx="4657090" cy="668020"/>
          </a:xfrm>
          <a:prstGeom prst="flowChartProcess">
            <a:avLst/>
          </a:prstGeom>
          <a:solidFill>
            <a:srgbClr val="E40D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600" b="1" dirty="0"/>
              <a:t>Словосочетание </a:t>
            </a:r>
          </a:p>
        </p:txBody>
      </p:sp>
      <p:sp>
        <p:nvSpPr>
          <p:cNvPr id="21" name="Стрелка вниз 20"/>
          <p:cNvSpPr/>
          <p:nvPr/>
        </p:nvSpPr>
        <p:spPr>
          <a:xfrm rot="18840000">
            <a:off x="6423025" y="1143635"/>
            <a:ext cx="300355" cy="8699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3" name="Стрелка вниз 22"/>
          <p:cNvSpPr/>
          <p:nvPr/>
        </p:nvSpPr>
        <p:spPr>
          <a:xfrm rot="2580000">
            <a:off x="2811780" y="1153795"/>
            <a:ext cx="300355" cy="86995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4" name="Стрелка вниз 23"/>
          <p:cNvSpPr/>
          <p:nvPr/>
        </p:nvSpPr>
        <p:spPr>
          <a:xfrm rot="540000">
            <a:off x="3684270" y="1270000"/>
            <a:ext cx="243840" cy="2934970"/>
          </a:xfrm>
          <a:prstGeom prst="downArrow">
            <a:avLst>
              <a:gd name="adj1" fmla="val 50000"/>
              <a:gd name="adj2" fmla="val 24840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5" name="Стрелка вниз 24"/>
          <p:cNvSpPr/>
          <p:nvPr/>
        </p:nvSpPr>
        <p:spPr>
          <a:xfrm rot="20880000">
            <a:off x="5528310" y="1207770"/>
            <a:ext cx="225425" cy="2505075"/>
          </a:xfrm>
          <a:prstGeom prst="downArrow">
            <a:avLst>
              <a:gd name="adj1" fmla="val 50000"/>
              <a:gd name="adj2" fmla="val 16834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32" name="Изображение 31" descr="главный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/>
          <a:srcRect l="22852"/>
          <a:stretch>
            <a:fillRect/>
          </a:stretch>
        </p:blipFill>
        <p:spPr>
          <a:xfrm>
            <a:off x="2051685" y="5373370"/>
            <a:ext cx="1110615" cy="983615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2" name="Изображение 11" descr="управление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655" y="5605145"/>
            <a:ext cx="789940" cy="789940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3" name="Изображение 12" descr="согласование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5645" y="5605145"/>
            <a:ext cx="821690" cy="77406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9" name="Замещающее содержимое 34" descr="значение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160" y="2853055"/>
            <a:ext cx="1033145" cy="1087120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  <p:pic>
        <p:nvPicPr>
          <p:cNvPr id="22" name="Изображение 21" descr="замена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3440" y="2925445"/>
            <a:ext cx="1024255" cy="994410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  <p:pic>
        <p:nvPicPr>
          <p:cNvPr id="27" name="Изображение 26" descr="замена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205" y="2865120"/>
            <a:ext cx="1127760" cy="1127760"/>
          </a:xfrm>
          <a:prstGeom prst="ellipse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9" name="Изображение 28" descr="примыкание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rcRect r="794" b="12053"/>
          <a:stretch>
            <a:fillRect/>
          </a:stretch>
        </p:blipFill>
        <p:spPr>
          <a:xfrm>
            <a:off x="6804025" y="5605145"/>
            <a:ext cx="845820" cy="79565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31" name="Изображение 30" descr="главный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7"/>
          <a:srcRect r="26034"/>
          <a:stretch>
            <a:fillRect/>
          </a:stretch>
        </p:blipFill>
        <p:spPr>
          <a:xfrm>
            <a:off x="5678805" y="4581525"/>
            <a:ext cx="828675" cy="937895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sp>
        <p:nvSpPr>
          <p:cNvPr id="46" name="Управляющая кнопка: в конец 45">
            <a:hlinkClick r:id="rId18" action="ppaction://hlinksldjump"/>
          </p:cNvPr>
          <p:cNvSpPr/>
          <p:nvPr/>
        </p:nvSpPr>
        <p:spPr>
          <a:xfrm>
            <a:off x="8100060" y="6165850"/>
            <a:ext cx="791845" cy="503555"/>
          </a:xfrm>
          <a:prstGeom prst="actionButtonE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4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11560" y="2058670"/>
            <a:ext cx="7699955" cy="2743200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ru-RU" altLang="en-US" sz="4000" b="1" u="sng" dirty="0">
                <a:solidFill>
                  <a:schemeClr val="tx1"/>
                </a:solidFill>
              </a:rPr>
              <a:t>Словосочетание</a:t>
            </a:r>
            <a:r>
              <a:rPr lang="ru-RU" altLang="en-US" sz="4000" dirty="0">
                <a:solidFill>
                  <a:schemeClr val="tx1"/>
                </a:solidFill>
              </a:rPr>
              <a:t> </a:t>
            </a:r>
            <a:r>
              <a:rPr lang="ru-RU" altLang="en-US" sz="4000" dirty="0" smtClean="0">
                <a:solidFill>
                  <a:schemeClr val="tx1"/>
                </a:solidFill>
              </a:rPr>
              <a:t>– это два </a:t>
            </a:r>
            <a:r>
              <a:rPr lang="ru-RU" altLang="en-US" sz="4000" dirty="0">
                <a:solidFill>
                  <a:schemeClr val="tx1"/>
                </a:solidFill>
              </a:rPr>
              <a:t>и более </a:t>
            </a:r>
            <a:r>
              <a:rPr lang="ru-RU" altLang="en-US" sz="4000" dirty="0" smtClean="0">
                <a:solidFill>
                  <a:schemeClr val="tx1"/>
                </a:solidFill>
              </a:rPr>
              <a:t>слова, связанные </a:t>
            </a:r>
            <a:r>
              <a:rPr lang="ru-RU" altLang="en-US" sz="4000" dirty="0">
                <a:solidFill>
                  <a:schemeClr val="tx1"/>
                </a:solidFill>
              </a:rPr>
              <a:t>по смыслу и грамматически.</a:t>
            </a:r>
          </a:p>
          <a:p>
            <a:pPr marL="0" indent="0">
              <a:buNone/>
            </a:pPr>
            <a:r>
              <a:rPr lang="ru-RU" altLang="en-US" sz="4000" i="1" dirty="0">
                <a:solidFill>
                  <a:schemeClr val="tx1"/>
                </a:solidFill>
              </a:rPr>
              <a:t>Например, густая трава, жил у моря, очень вкусный.</a:t>
            </a:r>
          </a:p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endParaRPr lang="ru-RU" altLang="en-US" dirty="0"/>
          </a:p>
        </p:txBody>
      </p:sp>
      <p:pic>
        <p:nvPicPr>
          <p:cNvPr id="35" name="Замещающее содержимое 34" descr="значение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549275"/>
            <a:ext cx="1400175" cy="1557020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043305" y="735965"/>
            <a:ext cx="5725160" cy="10134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Определение словосочетания</a:t>
            </a:r>
          </a:p>
        </p:txBody>
      </p:sp>
      <p:pic>
        <p:nvPicPr>
          <p:cNvPr id="6" name="Изображение 5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189230"/>
            <a:ext cx="1051560" cy="105473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Изображение 7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445760"/>
            <a:ext cx="1224915" cy="1180465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56260" y="2003107"/>
            <a:ext cx="7854315" cy="373888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altLang="en-US" dirty="0"/>
              <a:t>грамматическая основа (</a:t>
            </a:r>
            <a:r>
              <a:rPr lang="ru-RU" altLang="en-US" dirty="0" smtClean="0"/>
              <a:t>подлежащее </a:t>
            </a:r>
            <a:r>
              <a:rPr lang="ru-RU" altLang="en-US" dirty="0"/>
              <a:t>и сказуемое): </a:t>
            </a:r>
            <a:r>
              <a:rPr lang="ru-RU" altLang="en-US" i="1" dirty="0"/>
              <a:t>машина едет, дождь идёт</a:t>
            </a:r>
          </a:p>
          <a:p>
            <a:pPr marL="514350" indent="-514350">
              <a:buAutoNum type="arabicPeriod"/>
            </a:pPr>
            <a:r>
              <a:rPr lang="ru-RU" altLang="en-US" dirty="0"/>
              <a:t>сочетание слов служебной и самостоятельной части речи (слово с предлогом, частицей, союзом): </a:t>
            </a:r>
            <a:r>
              <a:rPr lang="ru-RU" altLang="en-US" i="1" dirty="0"/>
              <a:t>хотел бы, тоже пришёл, возле леса</a:t>
            </a:r>
          </a:p>
          <a:p>
            <a:pPr marL="514350" indent="-514350">
              <a:buAutoNum type="arabicPeriod"/>
            </a:pPr>
            <a:r>
              <a:rPr lang="ru-RU" altLang="en-US" dirty="0"/>
              <a:t>фразеологизмы: </a:t>
            </a:r>
            <a:r>
              <a:rPr lang="ru-RU" altLang="en-US" i="1" dirty="0"/>
              <a:t>бить баклуши</a:t>
            </a:r>
          </a:p>
          <a:p>
            <a:pPr marL="514350" indent="-514350">
              <a:buAutoNum type="arabicPeriod"/>
            </a:pPr>
            <a:r>
              <a:rPr lang="ru-RU" altLang="en-US" dirty="0"/>
              <a:t>однородные члены предложения: </a:t>
            </a:r>
            <a:r>
              <a:rPr lang="ru-RU" altLang="en-US" i="1" dirty="0"/>
              <a:t>книги и тетради</a:t>
            </a:r>
          </a:p>
          <a:p>
            <a:pPr marL="514350" indent="-514350">
              <a:buAutoNum type="arabicPeriod"/>
            </a:pPr>
            <a:r>
              <a:rPr lang="ru-RU" altLang="en-US" dirty="0"/>
              <a:t>сложные формы слов: </a:t>
            </a:r>
            <a:r>
              <a:rPr lang="ru-RU" altLang="en-US" i="1" dirty="0"/>
              <a:t>буду заниматься</a:t>
            </a:r>
          </a:p>
        </p:txBody>
      </p:sp>
      <p:pic>
        <p:nvPicPr>
          <p:cNvPr id="35" name="Замещающее содержимое 34" descr="значение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4070" y="549275"/>
            <a:ext cx="1246505" cy="1386205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252954" y="612139"/>
            <a:ext cx="5725160" cy="10134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3200" b="1" dirty="0"/>
              <a:t>Не являются </a:t>
            </a:r>
            <a:r>
              <a:rPr lang="ru-RU" altLang="en-US" sz="3200" b="1" dirty="0" smtClean="0"/>
              <a:t>словосочетаниями</a:t>
            </a:r>
            <a:endParaRPr lang="ru-RU" altLang="en-US" sz="3200" b="1" dirty="0"/>
          </a:p>
        </p:txBody>
      </p:sp>
      <p:pic>
        <p:nvPicPr>
          <p:cNvPr id="8" name="Изображение 7" descr="домой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668260" y="5445760"/>
            <a:ext cx="1224915" cy="1180465"/>
          </a:xfrm>
          <a:prstGeom prst="ellipse">
            <a:avLst/>
          </a:prstGeom>
        </p:spPr>
      </p:pic>
      <p:sp>
        <p:nvSpPr>
          <p:cNvPr id="2" name="Управляющая кнопка: назад 1">
            <a:hlinkClick r:id="" action="ppaction://hlinkshowjump?jump=previousslide"/>
          </p:cNvPr>
          <p:cNvSpPr/>
          <p:nvPr/>
        </p:nvSpPr>
        <p:spPr>
          <a:xfrm>
            <a:off x="6717665" y="5906135"/>
            <a:ext cx="590550" cy="52578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365885" y="549275"/>
            <a:ext cx="5558155" cy="9182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/>
              <a:t>Структура словосочетаний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1"/>
          </p:nvPr>
        </p:nvSpPr>
        <p:spPr>
          <a:xfrm>
            <a:off x="728880" y="1737834"/>
            <a:ext cx="6939380" cy="3249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 dirty="0"/>
              <a:t>Словосочетание состоит из главного и зависимого слова. </a:t>
            </a:r>
          </a:p>
          <a:p>
            <a:pPr marL="0" indent="0">
              <a:buNone/>
            </a:pPr>
            <a:r>
              <a:rPr lang="ru-RU" altLang="en-US" b="1" dirty="0"/>
              <a:t>Главное слово</a:t>
            </a:r>
            <a:r>
              <a:rPr lang="ru-RU" altLang="en-US" dirty="0"/>
              <a:t> </a:t>
            </a:r>
            <a:r>
              <a:rPr lang="ru-RU" altLang="en-US" dirty="0" smtClean="0"/>
              <a:t>– слово </a:t>
            </a:r>
            <a:r>
              <a:rPr lang="ru-RU" altLang="en-US" dirty="0"/>
              <a:t>в словосочетании, от которого задаётся </a:t>
            </a:r>
            <a:r>
              <a:rPr lang="ru-RU" altLang="en-US" dirty="0" smtClean="0"/>
              <a:t>вопрос (отмечается крестиком).</a:t>
            </a:r>
            <a:endParaRPr lang="ru-RU" altLang="en-US" dirty="0"/>
          </a:p>
          <a:p>
            <a:pPr marL="0" indent="0">
              <a:buNone/>
            </a:pPr>
            <a:r>
              <a:rPr lang="ru-RU" altLang="en-US" b="1" dirty="0"/>
              <a:t>Зависимое слово</a:t>
            </a:r>
            <a:r>
              <a:rPr lang="ru-RU" altLang="en-US" dirty="0"/>
              <a:t> </a:t>
            </a:r>
            <a:r>
              <a:rPr lang="ru-RU" altLang="en-US" dirty="0" smtClean="0"/>
              <a:t>– слово в </a:t>
            </a:r>
            <a:r>
              <a:rPr lang="ru-RU" altLang="en-US" dirty="0"/>
              <a:t>словосочетании, к которому задаётся вопрос. </a:t>
            </a:r>
          </a:p>
        </p:txBody>
      </p:sp>
      <p:pic>
        <p:nvPicPr>
          <p:cNvPr id="7" name="Замещающее содержимое 6" descr="значение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3105" y="476885"/>
            <a:ext cx="1400175" cy="1557020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2983636" y="5538787"/>
            <a:ext cx="4324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i="1" dirty="0">
                <a:solidFill>
                  <a:schemeClr val="tx1"/>
                </a:solidFill>
              </a:rPr>
              <a:t>учиться в школе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203848" y="4851398"/>
            <a:ext cx="2767330" cy="959485"/>
            <a:chOff x="3203575" y="4410075"/>
            <a:chExt cx="2767330" cy="959485"/>
          </a:xfrm>
        </p:grpSpPr>
        <p:sp>
          <p:nvSpPr>
            <p:cNvPr id="9" name="Умножить 8"/>
            <p:cNvSpPr/>
            <p:nvPr/>
          </p:nvSpPr>
          <p:spPr>
            <a:xfrm>
              <a:off x="3203575" y="4797425"/>
              <a:ext cx="550545" cy="453390"/>
            </a:xfrm>
            <a:prstGeom prst="mathMultiply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4139565" y="4869180"/>
              <a:ext cx="1440180" cy="500380"/>
              <a:chOff x="6519" y="7668"/>
              <a:chExt cx="2268" cy="788"/>
            </a:xfrm>
          </p:grpSpPr>
          <p:cxnSp>
            <p:nvCxnSpPr>
              <p:cNvPr id="13" name="Прямое соединение 12"/>
              <p:cNvCxnSpPr/>
              <p:nvPr/>
            </p:nvCxnSpPr>
            <p:spPr>
              <a:xfrm flipH="1" flipV="1">
                <a:off x="6519" y="7668"/>
                <a:ext cx="16" cy="6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ое соединение 13"/>
              <p:cNvCxnSpPr/>
              <p:nvPr/>
            </p:nvCxnSpPr>
            <p:spPr>
              <a:xfrm flipV="1">
                <a:off x="6556" y="7668"/>
                <a:ext cx="2231" cy="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8787" y="7670"/>
                <a:ext cx="0" cy="787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Текстовое поле 16"/>
            <p:cNvSpPr txBox="1"/>
            <p:nvPr/>
          </p:nvSpPr>
          <p:spPr>
            <a:xfrm>
              <a:off x="4572000" y="4410075"/>
              <a:ext cx="139890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en-US" sz="2400" dirty="0"/>
                <a:t>где?</a:t>
              </a:r>
            </a:p>
          </p:txBody>
        </p:sp>
      </p:grpSp>
      <p:pic>
        <p:nvPicPr>
          <p:cNvPr id="2" name="Изображение 1" descr="дополнительно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332740"/>
            <a:ext cx="958215" cy="960755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Изображение 2" descr="домой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1911" t="8906" r="9351" b="20504"/>
          <a:stretch>
            <a:fillRect/>
          </a:stretch>
        </p:blipFill>
        <p:spPr>
          <a:xfrm>
            <a:off x="7668260" y="5445760"/>
            <a:ext cx="1224915" cy="1180465"/>
          </a:xfrm>
          <a:prstGeom prst="ellipse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15745" y="549275"/>
            <a:ext cx="5558155" cy="9182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2800" b="1" dirty="0"/>
              <a:t>Структура словосочетаний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1"/>
          </p:nvPr>
        </p:nvSpPr>
        <p:spPr>
          <a:xfrm>
            <a:off x="683568" y="1741805"/>
            <a:ext cx="7872859" cy="387921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altLang="en-US" dirty="0"/>
              <a:t>Словосочетание по структуре может быть </a:t>
            </a:r>
            <a:endParaRPr lang="ru-RU" altLang="en-US" dirty="0" smtClean="0"/>
          </a:p>
          <a:p>
            <a:pPr marL="0" indent="0">
              <a:buNone/>
            </a:pPr>
            <a:r>
              <a:rPr lang="ru-RU" altLang="en-US" dirty="0" smtClean="0"/>
              <a:t>простым </a:t>
            </a:r>
            <a:r>
              <a:rPr lang="ru-RU" altLang="en-US" dirty="0"/>
              <a:t>и сложным. </a:t>
            </a:r>
          </a:p>
          <a:p>
            <a:pPr marL="0" indent="0">
              <a:buNone/>
            </a:pPr>
            <a:r>
              <a:rPr lang="ru-RU" altLang="en-US" b="1" dirty="0"/>
              <a:t>Простое </a:t>
            </a:r>
            <a:r>
              <a:rPr lang="ru-RU" altLang="en-US" b="1" dirty="0" smtClean="0"/>
              <a:t>словосочетание</a:t>
            </a:r>
            <a:r>
              <a:rPr lang="ru-RU" altLang="en-US" dirty="0" smtClean="0"/>
              <a:t> </a:t>
            </a:r>
            <a:r>
              <a:rPr lang="ru-RU" altLang="en-US" dirty="0"/>
              <a:t>состоит из двух слов </a:t>
            </a:r>
            <a:r>
              <a:rPr lang="ru-RU" altLang="en-US" dirty="0" smtClean="0"/>
              <a:t>самостоятельных частей </a:t>
            </a:r>
            <a:r>
              <a:rPr lang="ru-RU" altLang="en-US" dirty="0"/>
              <a:t>речи (+ </a:t>
            </a:r>
            <a:r>
              <a:rPr lang="ru-RU" altLang="en-US" dirty="0" smtClean="0"/>
              <a:t>могут включаться </a:t>
            </a:r>
            <a:r>
              <a:rPr lang="ru-RU" altLang="en-US" dirty="0"/>
              <a:t>предлоги и частицы). </a:t>
            </a:r>
            <a:r>
              <a:rPr lang="ru-RU" altLang="en-US" i="1" dirty="0"/>
              <a:t>Например, умные дети, тетрадь в линию, </a:t>
            </a:r>
            <a:r>
              <a:rPr lang="ru-RU" altLang="en-US" i="1" dirty="0" smtClean="0"/>
              <a:t>хотел не кашу</a:t>
            </a:r>
            <a:r>
              <a:rPr lang="ru-RU" altLang="en-US" i="1" dirty="0"/>
              <a:t>.</a:t>
            </a:r>
          </a:p>
          <a:p>
            <a:pPr marL="0" indent="0">
              <a:buNone/>
            </a:pPr>
            <a:r>
              <a:rPr lang="ru-RU" altLang="en-US" dirty="0"/>
              <a:t>В </a:t>
            </a:r>
            <a:r>
              <a:rPr lang="ru-RU" altLang="en-US" b="1" dirty="0"/>
              <a:t>сложное словосочетание</a:t>
            </a:r>
            <a:r>
              <a:rPr lang="ru-RU" altLang="en-US" dirty="0"/>
              <a:t> могут включаться цельные или синтаксически неделимые сочетания. </a:t>
            </a:r>
            <a:r>
              <a:rPr lang="ru-RU" altLang="en-US" i="1" dirty="0"/>
              <a:t>Например, девочка с голубыми глазами, учиться в пятом </a:t>
            </a:r>
            <a:r>
              <a:rPr lang="ru-RU" altLang="en-US" i="1" dirty="0" smtClean="0"/>
              <a:t>классе. </a:t>
            </a:r>
            <a:endParaRPr lang="ru-RU" altLang="en-US" i="1" dirty="0"/>
          </a:p>
        </p:txBody>
      </p:sp>
      <p:pic>
        <p:nvPicPr>
          <p:cNvPr id="7" name="Замещающее содержимое 6" descr="значение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3900" y="549275"/>
            <a:ext cx="1400175" cy="1557020"/>
          </a:xfrm>
          <a:prstGeom prst="ellipse">
            <a:avLst/>
          </a:prstGeom>
          <a:ln w="57150">
            <a:solidFill>
              <a:srgbClr val="0070C0"/>
            </a:solidFill>
          </a:ln>
        </p:spPr>
      </p:pic>
      <p:pic>
        <p:nvPicPr>
          <p:cNvPr id="19" name="Изображение 18" descr="домой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1911" t="8906" r="9351" b="20504"/>
          <a:stretch>
            <a:fillRect/>
          </a:stretch>
        </p:blipFill>
        <p:spPr>
          <a:xfrm>
            <a:off x="7740015" y="5373370"/>
            <a:ext cx="1224915" cy="1180465"/>
          </a:xfrm>
          <a:prstGeom prst="ellipse">
            <a:avLst/>
          </a:prstGeom>
        </p:spPr>
      </p:pic>
      <p:sp>
        <p:nvSpPr>
          <p:cNvPr id="20" name="Управляющая кнопка: назад 19">
            <a:hlinkClick r:id="" action="ppaction://hlinkshowjump?jump=previousslide"/>
          </p:cNvPr>
          <p:cNvSpPr/>
          <p:nvPr/>
        </p:nvSpPr>
        <p:spPr>
          <a:xfrm>
            <a:off x="6876256" y="5799419"/>
            <a:ext cx="720249" cy="558800"/>
          </a:xfrm>
          <a:prstGeom prst="actionButtonBackPrevio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1154</Words>
  <Application>Microsoft Office PowerPoint</Application>
  <PresentationFormat>Экран (4:3)</PresentationFormat>
  <Paragraphs>207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Gabriola</vt:lpstr>
      <vt:lpstr>Times New Roman</vt:lpstr>
      <vt:lpstr>Тема Office</vt:lpstr>
      <vt:lpstr>Презентация PowerPoint</vt:lpstr>
      <vt:lpstr>Презентация PowerPoint</vt:lpstr>
      <vt:lpstr>Условные обозначения</vt:lpstr>
      <vt:lpstr>Условные обозначения   частей речи по М. Монтессори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Lenovo</cp:lastModifiedBy>
  <cp:revision>41</cp:revision>
  <dcterms:created xsi:type="dcterms:W3CDTF">2013-08-18T05:10:00Z</dcterms:created>
  <dcterms:modified xsi:type="dcterms:W3CDTF">2022-05-30T13:27:31Z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1049-11.2.0.10200</vt:lpwstr>
  </property>
</Properties>
</file>